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704" r:id="rId6"/>
    <p:sldMasterId id="2147483735" r:id="rId7"/>
  </p:sldMasterIdLst>
  <p:notesMasterIdLst>
    <p:notesMasterId r:id="rId23"/>
  </p:notesMasterIdLst>
  <p:sldIdLst>
    <p:sldId id="256" r:id="rId8"/>
    <p:sldId id="1756" r:id="rId9"/>
    <p:sldId id="1783" r:id="rId10"/>
    <p:sldId id="1753" r:id="rId11"/>
    <p:sldId id="1758" r:id="rId12"/>
    <p:sldId id="257" r:id="rId13"/>
    <p:sldId id="1787" r:id="rId14"/>
    <p:sldId id="1786" r:id="rId15"/>
    <p:sldId id="1757" r:id="rId16"/>
    <p:sldId id="1788" r:id="rId17"/>
    <p:sldId id="1762" r:id="rId18"/>
    <p:sldId id="1760" r:id="rId19"/>
    <p:sldId id="1761" r:id="rId20"/>
    <p:sldId id="1789" r:id="rId21"/>
    <p:sldId id="313" r:id="rId22"/>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an content" id="{1E3C34FB-E527-413D-80D0-E30502A3243F}">
          <p14:sldIdLst>
            <p14:sldId id="256"/>
            <p14:sldId id="1756"/>
            <p14:sldId id="1783"/>
            <p14:sldId id="1753"/>
            <p14:sldId id="1758"/>
            <p14:sldId id="257"/>
            <p14:sldId id="1787"/>
            <p14:sldId id="1786"/>
            <p14:sldId id="1757"/>
            <p14:sldId id="1788"/>
            <p14:sldId id="1762"/>
            <p14:sldId id="1760"/>
            <p14:sldId id="1761"/>
            <p14:sldId id="1789"/>
            <p14:sldId id="313"/>
          </p14:sldIdLst>
        </p14:section>
        <p14:section name="Appendix" id="{92EC98FE-84E4-4552-B1B1-DC08764E6F8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5A495D-3947-B21C-B689-D010B1F520B2}" name="John Kemnetz" initials="JK" userId="S::johnkem@microsoft.com::49a6d247-1236-43a1-9745-ea96bb173d68" providerId="AD"/>
  <p188:author id="{6887465E-D7E5-D93B-B65B-4BA82412FB53}" name="Jeremy Bares" initials="JB" userId="S::jebares@microsoft.com::83eb8d25-1ce0-49d2-80e4-a93116509844" providerId="AD"/>
  <p188:author id="{F3E6EE70-5A5C-A636-8056-55BA10597BCD}" name="Ahmed Talat" initials="AT" userId="S::atalat@ntdev.microsoft.com::8ebe80ad-4f62-4192-aa74-b11a5b467ea1" providerId="AD"/>
  <p188:author id="{4DB0DBAC-A396-697E-B577-9C497D8A0E3E}" name="Dennis Ardiente" initials="DA" userId="Dennis Ardiente" providerId="None"/>
  <p188:author id="{C03615BF-2EEA-2D95-B8B5-913223260207}" name="Chris Ashton (CHAOS)" initials="CA(" userId="S::cashton@microsoft.com::584bbe00-eb95-4e6f-9bc4-c5b0fc9fa1a9" providerId="AD"/>
  <p188:author id="{3A487FC0-5C4A-88A3-8C7A-6D24D373DEF0}" name="Ritchie Hughes" initials="RH" userId="S::rihughe@microsoft.com::d5a2c81c-b313-45f1-8f5b-9c148cd4c81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0E6FF"/>
    <a:srgbClr val="0078D4"/>
    <a:srgbClr val="243A5E"/>
    <a:srgbClr val="F0F8FF"/>
    <a:srgbClr val="950D07"/>
    <a:srgbClr val="E42E2D"/>
    <a:srgbClr val="6F0A05"/>
    <a:srgbClr val="FAF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3ED66-7DCF-3A45-AC67-4FA5D7F07EA3}" v="14" dt="2021-10-13T22:51:19.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905"/>
  </p:normalViewPr>
  <p:slideViewPr>
    <p:cSldViewPr snapToGrid="0">
      <p:cViewPr varScale="1">
        <p:scale>
          <a:sx n="104" d="100"/>
          <a:sy n="104" d="100"/>
        </p:scale>
        <p:origin x="144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B3843-824A-44AC-AFE6-ACA26626EE18}" type="doc">
      <dgm:prSet loTypeId="urn:microsoft.com/office/officeart/2005/8/layout/vProcess5" loCatId="process" qsTypeId="urn:microsoft.com/office/officeart/2005/8/quickstyle/simple1" qsCatId="simple" csTypeId="urn:microsoft.com/office/officeart/2005/8/colors/colorful3" csCatId="colorful" phldr="1"/>
      <dgm:spPr/>
    </dgm:pt>
    <dgm:pt modelId="{3A680C5A-7142-48A9-9DB9-8BD58B8FA1E6}">
      <dgm:prSet phldrT="[Text]"/>
      <dgm:spPr/>
      <dgm:t>
        <a:bodyPr lIns="274320"/>
        <a:lstStyle/>
        <a:p>
          <a:r>
            <a:rPr lang="en-US"/>
            <a:t>Application code</a:t>
          </a:r>
        </a:p>
      </dgm:t>
    </dgm:pt>
    <dgm:pt modelId="{3575D56B-97C3-43AF-9DFE-0396C59DADEC}" type="parTrans" cxnId="{973F9FC2-EF37-432C-BCAC-F332B224A92B}">
      <dgm:prSet/>
      <dgm:spPr/>
      <dgm:t>
        <a:bodyPr/>
        <a:lstStyle/>
        <a:p>
          <a:endParaRPr lang="en-US"/>
        </a:p>
      </dgm:t>
    </dgm:pt>
    <dgm:pt modelId="{9D90C66F-13AD-4750-BF6F-835ACDFFAB62}" type="sibTrans" cxnId="{973F9FC2-EF37-432C-BCAC-F332B224A92B}">
      <dgm:prSet/>
      <dgm:spPr>
        <a:solidFill>
          <a:schemeClr val="bg2">
            <a:alpha val="90000"/>
          </a:schemeClr>
        </a:solidFill>
      </dgm:spPr>
      <dgm:t>
        <a:bodyPr/>
        <a:lstStyle/>
        <a:p>
          <a:endParaRPr lang="en-US"/>
        </a:p>
      </dgm:t>
    </dgm:pt>
    <dgm:pt modelId="{FA0A35DF-67FF-4973-A9AB-F6708E4D628E}">
      <dgm:prSet phldrT="[Text]"/>
      <dgm:spPr/>
      <dgm:t>
        <a:bodyPr lIns="274320"/>
        <a:lstStyle/>
        <a:p>
          <a:r>
            <a:rPr lang="en-US"/>
            <a:t>Guest OS</a:t>
          </a:r>
        </a:p>
      </dgm:t>
    </dgm:pt>
    <dgm:pt modelId="{4A7F1A87-8013-4B23-8F48-9E400A5BC812}" type="parTrans" cxnId="{50BB18EB-5AA2-4A1D-88EF-F8B4ECF62781}">
      <dgm:prSet/>
      <dgm:spPr/>
      <dgm:t>
        <a:bodyPr/>
        <a:lstStyle/>
        <a:p>
          <a:endParaRPr lang="en-US"/>
        </a:p>
      </dgm:t>
    </dgm:pt>
    <dgm:pt modelId="{054A9454-4CF2-4A83-9ED1-E22FD7E7050C}" type="sibTrans" cxnId="{50BB18EB-5AA2-4A1D-88EF-F8B4ECF62781}">
      <dgm:prSet/>
      <dgm:spPr>
        <a:solidFill>
          <a:schemeClr val="bg2">
            <a:alpha val="90000"/>
          </a:schemeClr>
        </a:solidFill>
      </dgm:spPr>
      <dgm:t>
        <a:bodyPr/>
        <a:lstStyle/>
        <a:p>
          <a:endParaRPr lang="en-US"/>
        </a:p>
      </dgm:t>
    </dgm:pt>
    <dgm:pt modelId="{86E2AC74-20DA-46AD-8663-7BD8662A7668}">
      <dgm:prSet phldrT="[Text]"/>
      <dgm:spPr/>
      <dgm:t>
        <a:bodyPr lIns="274320" tIns="182880" rIns="0"/>
        <a:lstStyle/>
        <a:p>
          <a:r>
            <a:rPr lang="en-US">
              <a:solidFill>
                <a:schemeClr val="bg2"/>
              </a:solidFill>
            </a:rPr>
            <a:t>Azure infrastructure</a:t>
          </a:r>
        </a:p>
      </dgm:t>
    </dgm:pt>
    <dgm:pt modelId="{74E491A0-9D35-468B-A063-41E96B01F5B5}" type="parTrans" cxnId="{7B0BF2B0-2EA0-4851-8DA2-B3B5539C7D18}">
      <dgm:prSet/>
      <dgm:spPr/>
      <dgm:t>
        <a:bodyPr/>
        <a:lstStyle/>
        <a:p>
          <a:endParaRPr lang="en-US"/>
        </a:p>
      </dgm:t>
    </dgm:pt>
    <dgm:pt modelId="{8FAE70B9-CD75-4F99-A0C3-99C705DBA31A}" type="sibTrans" cxnId="{7B0BF2B0-2EA0-4851-8DA2-B3B5539C7D18}">
      <dgm:prSet/>
      <dgm:spPr/>
      <dgm:t>
        <a:bodyPr/>
        <a:lstStyle/>
        <a:p>
          <a:endParaRPr lang="en-US"/>
        </a:p>
      </dgm:t>
    </dgm:pt>
    <dgm:pt modelId="{A4D02A62-2FD3-4074-A95A-3AC8936E9B1E}">
      <dgm:prSet phldrT="[Text]"/>
      <dgm:spPr/>
      <dgm:t>
        <a:bodyPr lIns="274320"/>
        <a:lstStyle/>
        <a:p>
          <a:r>
            <a:rPr lang="en-US"/>
            <a:t>Azure resource</a:t>
          </a:r>
        </a:p>
      </dgm:t>
    </dgm:pt>
    <dgm:pt modelId="{2846468D-E4AB-43A9-9C4F-C95E4FC907A8}" type="parTrans" cxnId="{BF1D499A-9295-477A-9155-2149A7C23252}">
      <dgm:prSet/>
      <dgm:spPr/>
      <dgm:t>
        <a:bodyPr/>
        <a:lstStyle/>
        <a:p>
          <a:endParaRPr lang="en-US"/>
        </a:p>
      </dgm:t>
    </dgm:pt>
    <dgm:pt modelId="{CDBE211D-A411-4977-81CA-137412D8F054}" type="sibTrans" cxnId="{BF1D499A-9295-477A-9155-2149A7C23252}">
      <dgm:prSet/>
      <dgm:spPr>
        <a:solidFill>
          <a:schemeClr val="bg2">
            <a:alpha val="90000"/>
          </a:schemeClr>
        </a:solidFill>
      </dgm:spPr>
      <dgm:t>
        <a:bodyPr/>
        <a:lstStyle/>
        <a:p>
          <a:endParaRPr lang="en-US"/>
        </a:p>
      </dgm:t>
    </dgm:pt>
    <dgm:pt modelId="{0C7D9C82-6298-47D7-9D20-422F523CEA7E}" type="pres">
      <dgm:prSet presAssocID="{815B3843-824A-44AC-AFE6-ACA26626EE18}" presName="outerComposite" presStyleCnt="0">
        <dgm:presLayoutVars>
          <dgm:chMax val="5"/>
          <dgm:dir/>
          <dgm:resizeHandles val="exact"/>
        </dgm:presLayoutVars>
      </dgm:prSet>
      <dgm:spPr/>
    </dgm:pt>
    <dgm:pt modelId="{6A5B5492-9709-4BD5-A374-0109B37511B0}" type="pres">
      <dgm:prSet presAssocID="{815B3843-824A-44AC-AFE6-ACA26626EE18}" presName="dummyMaxCanvas" presStyleCnt="0">
        <dgm:presLayoutVars/>
      </dgm:prSet>
      <dgm:spPr/>
    </dgm:pt>
    <dgm:pt modelId="{B280325B-E0ED-46A8-AAFE-894B6CC2A768}" type="pres">
      <dgm:prSet presAssocID="{815B3843-824A-44AC-AFE6-ACA26626EE18}" presName="FourNodes_1" presStyleLbl="node1" presStyleIdx="0" presStyleCnt="4" custLinFactY="-7110" custLinFactNeighborX="-7184" custLinFactNeighborY="-100000">
        <dgm:presLayoutVars>
          <dgm:bulletEnabled val="1"/>
        </dgm:presLayoutVars>
      </dgm:prSet>
      <dgm:spPr/>
    </dgm:pt>
    <dgm:pt modelId="{869B8D9C-F456-4507-B26C-23E2A1660E55}" type="pres">
      <dgm:prSet presAssocID="{815B3843-824A-44AC-AFE6-ACA26626EE18}" presName="FourNodes_2" presStyleLbl="node1" presStyleIdx="1" presStyleCnt="4">
        <dgm:presLayoutVars>
          <dgm:bulletEnabled val="1"/>
        </dgm:presLayoutVars>
      </dgm:prSet>
      <dgm:spPr/>
    </dgm:pt>
    <dgm:pt modelId="{083332EB-D2B3-4900-AE7F-AF3F0F5060BD}" type="pres">
      <dgm:prSet presAssocID="{815B3843-824A-44AC-AFE6-ACA26626EE18}" presName="FourNodes_3" presStyleLbl="node1" presStyleIdx="2" presStyleCnt="4">
        <dgm:presLayoutVars>
          <dgm:bulletEnabled val="1"/>
        </dgm:presLayoutVars>
      </dgm:prSet>
      <dgm:spPr/>
    </dgm:pt>
    <dgm:pt modelId="{C6EA1569-8969-4A9F-B6DC-74BCE34A811F}" type="pres">
      <dgm:prSet presAssocID="{815B3843-824A-44AC-AFE6-ACA26626EE18}" presName="FourNodes_4" presStyleLbl="node1" presStyleIdx="3" presStyleCnt="4">
        <dgm:presLayoutVars>
          <dgm:bulletEnabled val="1"/>
        </dgm:presLayoutVars>
      </dgm:prSet>
      <dgm:spPr/>
    </dgm:pt>
    <dgm:pt modelId="{AE98F829-607F-4F16-9564-C2B7CC2F49E9}" type="pres">
      <dgm:prSet presAssocID="{815B3843-824A-44AC-AFE6-ACA26626EE18}" presName="FourConn_1-2" presStyleLbl="fgAccFollowNode1" presStyleIdx="0" presStyleCnt="3">
        <dgm:presLayoutVars>
          <dgm:bulletEnabled val="1"/>
        </dgm:presLayoutVars>
      </dgm:prSet>
      <dgm:spPr/>
    </dgm:pt>
    <dgm:pt modelId="{A6B4C0C7-A5D2-4ABE-AA72-7A4F6EB8D6F9}" type="pres">
      <dgm:prSet presAssocID="{815B3843-824A-44AC-AFE6-ACA26626EE18}" presName="FourConn_2-3" presStyleLbl="fgAccFollowNode1" presStyleIdx="1" presStyleCnt="3">
        <dgm:presLayoutVars>
          <dgm:bulletEnabled val="1"/>
        </dgm:presLayoutVars>
      </dgm:prSet>
      <dgm:spPr/>
    </dgm:pt>
    <dgm:pt modelId="{97440990-09E6-4CBD-9303-15E87214973F}" type="pres">
      <dgm:prSet presAssocID="{815B3843-824A-44AC-AFE6-ACA26626EE18}" presName="FourConn_3-4" presStyleLbl="fgAccFollowNode1" presStyleIdx="2" presStyleCnt="3">
        <dgm:presLayoutVars>
          <dgm:bulletEnabled val="1"/>
        </dgm:presLayoutVars>
      </dgm:prSet>
      <dgm:spPr/>
    </dgm:pt>
    <dgm:pt modelId="{80E6DC8D-ABEF-495C-8DD6-95419EB1C38D}" type="pres">
      <dgm:prSet presAssocID="{815B3843-824A-44AC-AFE6-ACA26626EE18}" presName="FourNodes_1_text" presStyleLbl="node1" presStyleIdx="3" presStyleCnt="4">
        <dgm:presLayoutVars>
          <dgm:bulletEnabled val="1"/>
        </dgm:presLayoutVars>
      </dgm:prSet>
      <dgm:spPr/>
    </dgm:pt>
    <dgm:pt modelId="{57860073-F8E7-4A39-A5EA-79E6B03CCAD9}" type="pres">
      <dgm:prSet presAssocID="{815B3843-824A-44AC-AFE6-ACA26626EE18}" presName="FourNodes_2_text" presStyleLbl="node1" presStyleIdx="3" presStyleCnt="4">
        <dgm:presLayoutVars>
          <dgm:bulletEnabled val="1"/>
        </dgm:presLayoutVars>
      </dgm:prSet>
      <dgm:spPr/>
    </dgm:pt>
    <dgm:pt modelId="{BF66AF6D-D34B-4B09-959B-2DE4A9AAC8D8}" type="pres">
      <dgm:prSet presAssocID="{815B3843-824A-44AC-AFE6-ACA26626EE18}" presName="FourNodes_3_text" presStyleLbl="node1" presStyleIdx="3" presStyleCnt="4">
        <dgm:presLayoutVars>
          <dgm:bulletEnabled val="1"/>
        </dgm:presLayoutVars>
      </dgm:prSet>
      <dgm:spPr/>
    </dgm:pt>
    <dgm:pt modelId="{B99C2480-9CF6-4CA6-9253-D53BE59FE5FF}" type="pres">
      <dgm:prSet presAssocID="{815B3843-824A-44AC-AFE6-ACA26626EE18}" presName="FourNodes_4_text" presStyleLbl="node1" presStyleIdx="3" presStyleCnt="4">
        <dgm:presLayoutVars>
          <dgm:bulletEnabled val="1"/>
        </dgm:presLayoutVars>
      </dgm:prSet>
      <dgm:spPr/>
    </dgm:pt>
  </dgm:ptLst>
  <dgm:cxnLst>
    <dgm:cxn modelId="{4CE66701-8BBD-44DF-ADED-B9C589FAB6DD}" type="presOf" srcId="{CDBE211D-A411-4977-81CA-137412D8F054}" destId="{97440990-09E6-4CBD-9303-15E87214973F}" srcOrd="0" destOrd="0" presId="urn:microsoft.com/office/officeart/2005/8/layout/vProcess5"/>
    <dgm:cxn modelId="{BD710D53-3F7D-4B01-9F07-7621CDE04473}" type="presOf" srcId="{86E2AC74-20DA-46AD-8663-7BD8662A7668}" destId="{B99C2480-9CF6-4CA6-9253-D53BE59FE5FF}" srcOrd="1" destOrd="0" presId="urn:microsoft.com/office/officeart/2005/8/layout/vProcess5"/>
    <dgm:cxn modelId="{DF2BB676-E4AC-4122-9437-B846CFDAFA9F}" type="presOf" srcId="{A4D02A62-2FD3-4074-A95A-3AC8936E9B1E}" destId="{083332EB-D2B3-4900-AE7F-AF3F0F5060BD}" srcOrd="0" destOrd="0" presId="urn:microsoft.com/office/officeart/2005/8/layout/vProcess5"/>
    <dgm:cxn modelId="{40463587-8E29-4CC7-B9AB-F6959A7B9747}" type="presOf" srcId="{A4D02A62-2FD3-4074-A95A-3AC8936E9B1E}" destId="{BF66AF6D-D34B-4B09-959B-2DE4A9AAC8D8}" srcOrd="1" destOrd="0" presId="urn:microsoft.com/office/officeart/2005/8/layout/vProcess5"/>
    <dgm:cxn modelId="{4F7A238A-F225-4761-9516-7905B4F52729}" type="presOf" srcId="{3A680C5A-7142-48A9-9DB9-8BD58B8FA1E6}" destId="{80E6DC8D-ABEF-495C-8DD6-95419EB1C38D}" srcOrd="1" destOrd="0" presId="urn:microsoft.com/office/officeart/2005/8/layout/vProcess5"/>
    <dgm:cxn modelId="{EA33798C-C14C-46B1-B558-7422C62384C2}" type="presOf" srcId="{FA0A35DF-67FF-4973-A9AB-F6708E4D628E}" destId="{57860073-F8E7-4A39-A5EA-79E6B03CCAD9}" srcOrd="1" destOrd="0" presId="urn:microsoft.com/office/officeart/2005/8/layout/vProcess5"/>
    <dgm:cxn modelId="{5594988F-1FD3-437F-9A96-5721CA128B4D}" type="presOf" srcId="{3A680C5A-7142-48A9-9DB9-8BD58B8FA1E6}" destId="{B280325B-E0ED-46A8-AAFE-894B6CC2A768}" srcOrd="0" destOrd="0" presId="urn:microsoft.com/office/officeart/2005/8/layout/vProcess5"/>
    <dgm:cxn modelId="{76F0D498-6A7F-4A39-80C9-91E372A45A1A}" type="presOf" srcId="{FA0A35DF-67FF-4973-A9AB-F6708E4D628E}" destId="{869B8D9C-F456-4507-B26C-23E2A1660E55}" srcOrd="0" destOrd="0" presId="urn:microsoft.com/office/officeart/2005/8/layout/vProcess5"/>
    <dgm:cxn modelId="{BF1D499A-9295-477A-9155-2149A7C23252}" srcId="{815B3843-824A-44AC-AFE6-ACA26626EE18}" destId="{A4D02A62-2FD3-4074-A95A-3AC8936E9B1E}" srcOrd="2" destOrd="0" parTransId="{2846468D-E4AB-43A9-9C4F-C95E4FC907A8}" sibTransId="{CDBE211D-A411-4977-81CA-137412D8F054}"/>
    <dgm:cxn modelId="{4068069B-FC31-47FE-B3EE-54A73ADE6EAD}" type="presOf" srcId="{054A9454-4CF2-4A83-9ED1-E22FD7E7050C}" destId="{A6B4C0C7-A5D2-4ABE-AA72-7A4F6EB8D6F9}" srcOrd="0" destOrd="0" presId="urn:microsoft.com/office/officeart/2005/8/layout/vProcess5"/>
    <dgm:cxn modelId="{2202E5A3-D4B7-4D5F-A984-E5409135DDF0}" type="presOf" srcId="{815B3843-824A-44AC-AFE6-ACA26626EE18}" destId="{0C7D9C82-6298-47D7-9D20-422F523CEA7E}" srcOrd="0" destOrd="0" presId="urn:microsoft.com/office/officeart/2005/8/layout/vProcess5"/>
    <dgm:cxn modelId="{7B0BF2B0-2EA0-4851-8DA2-B3B5539C7D18}" srcId="{815B3843-824A-44AC-AFE6-ACA26626EE18}" destId="{86E2AC74-20DA-46AD-8663-7BD8662A7668}" srcOrd="3" destOrd="0" parTransId="{74E491A0-9D35-468B-A063-41E96B01F5B5}" sibTransId="{8FAE70B9-CD75-4F99-A0C3-99C705DBA31A}"/>
    <dgm:cxn modelId="{973F9FC2-EF37-432C-BCAC-F332B224A92B}" srcId="{815B3843-824A-44AC-AFE6-ACA26626EE18}" destId="{3A680C5A-7142-48A9-9DB9-8BD58B8FA1E6}" srcOrd="0" destOrd="0" parTransId="{3575D56B-97C3-43AF-9DFE-0396C59DADEC}" sibTransId="{9D90C66F-13AD-4750-BF6F-835ACDFFAB62}"/>
    <dgm:cxn modelId="{309C8EE9-D8EB-4EB3-8601-64360A0E2C8C}" type="presOf" srcId="{86E2AC74-20DA-46AD-8663-7BD8662A7668}" destId="{C6EA1569-8969-4A9F-B6DC-74BCE34A811F}" srcOrd="0" destOrd="0" presId="urn:microsoft.com/office/officeart/2005/8/layout/vProcess5"/>
    <dgm:cxn modelId="{BABDE6E9-CE8F-4E43-8C05-988105E9497C}" type="presOf" srcId="{9D90C66F-13AD-4750-BF6F-835ACDFFAB62}" destId="{AE98F829-607F-4F16-9564-C2B7CC2F49E9}" srcOrd="0" destOrd="0" presId="urn:microsoft.com/office/officeart/2005/8/layout/vProcess5"/>
    <dgm:cxn modelId="{50BB18EB-5AA2-4A1D-88EF-F8B4ECF62781}" srcId="{815B3843-824A-44AC-AFE6-ACA26626EE18}" destId="{FA0A35DF-67FF-4973-A9AB-F6708E4D628E}" srcOrd="1" destOrd="0" parTransId="{4A7F1A87-8013-4B23-8F48-9E400A5BC812}" sibTransId="{054A9454-4CF2-4A83-9ED1-E22FD7E7050C}"/>
    <dgm:cxn modelId="{2FDF0A08-6EE4-4D47-B1D1-558B50803F72}" type="presParOf" srcId="{0C7D9C82-6298-47D7-9D20-422F523CEA7E}" destId="{6A5B5492-9709-4BD5-A374-0109B37511B0}" srcOrd="0" destOrd="0" presId="urn:microsoft.com/office/officeart/2005/8/layout/vProcess5"/>
    <dgm:cxn modelId="{F7C94A2F-9BB6-4582-A077-A861C884BDD3}" type="presParOf" srcId="{0C7D9C82-6298-47D7-9D20-422F523CEA7E}" destId="{B280325B-E0ED-46A8-AAFE-894B6CC2A768}" srcOrd="1" destOrd="0" presId="urn:microsoft.com/office/officeart/2005/8/layout/vProcess5"/>
    <dgm:cxn modelId="{4150F488-1290-4EA8-82FC-6CC230518D11}" type="presParOf" srcId="{0C7D9C82-6298-47D7-9D20-422F523CEA7E}" destId="{869B8D9C-F456-4507-B26C-23E2A1660E55}" srcOrd="2" destOrd="0" presId="urn:microsoft.com/office/officeart/2005/8/layout/vProcess5"/>
    <dgm:cxn modelId="{DD93E18C-191E-47AF-9E00-8A4741534C7C}" type="presParOf" srcId="{0C7D9C82-6298-47D7-9D20-422F523CEA7E}" destId="{083332EB-D2B3-4900-AE7F-AF3F0F5060BD}" srcOrd="3" destOrd="0" presId="urn:microsoft.com/office/officeart/2005/8/layout/vProcess5"/>
    <dgm:cxn modelId="{42F2FBB0-D624-4158-94C6-618933336A28}" type="presParOf" srcId="{0C7D9C82-6298-47D7-9D20-422F523CEA7E}" destId="{C6EA1569-8969-4A9F-B6DC-74BCE34A811F}" srcOrd="4" destOrd="0" presId="urn:microsoft.com/office/officeart/2005/8/layout/vProcess5"/>
    <dgm:cxn modelId="{BA2BD880-2E05-4C2C-A741-CF5715FD7845}" type="presParOf" srcId="{0C7D9C82-6298-47D7-9D20-422F523CEA7E}" destId="{AE98F829-607F-4F16-9564-C2B7CC2F49E9}" srcOrd="5" destOrd="0" presId="urn:microsoft.com/office/officeart/2005/8/layout/vProcess5"/>
    <dgm:cxn modelId="{403D70AE-ECD7-461B-AC16-FBCCEA0E87C7}" type="presParOf" srcId="{0C7D9C82-6298-47D7-9D20-422F523CEA7E}" destId="{A6B4C0C7-A5D2-4ABE-AA72-7A4F6EB8D6F9}" srcOrd="6" destOrd="0" presId="urn:microsoft.com/office/officeart/2005/8/layout/vProcess5"/>
    <dgm:cxn modelId="{5BF8613C-CCB3-4012-BE92-99437E504F81}" type="presParOf" srcId="{0C7D9C82-6298-47D7-9D20-422F523CEA7E}" destId="{97440990-09E6-4CBD-9303-15E87214973F}" srcOrd="7" destOrd="0" presId="urn:microsoft.com/office/officeart/2005/8/layout/vProcess5"/>
    <dgm:cxn modelId="{168A7E70-8D4A-498B-8545-8E1B21E8C2CB}" type="presParOf" srcId="{0C7D9C82-6298-47D7-9D20-422F523CEA7E}" destId="{80E6DC8D-ABEF-495C-8DD6-95419EB1C38D}" srcOrd="8" destOrd="0" presId="urn:microsoft.com/office/officeart/2005/8/layout/vProcess5"/>
    <dgm:cxn modelId="{5AF7611F-4742-40DE-BC26-5DFA7456ED12}" type="presParOf" srcId="{0C7D9C82-6298-47D7-9D20-422F523CEA7E}" destId="{57860073-F8E7-4A39-A5EA-79E6B03CCAD9}" srcOrd="9" destOrd="0" presId="urn:microsoft.com/office/officeart/2005/8/layout/vProcess5"/>
    <dgm:cxn modelId="{9B86A78B-2B63-4F1E-8F7C-22B3878AD905}" type="presParOf" srcId="{0C7D9C82-6298-47D7-9D20-422F523CEA7E}" destId="{BF66AF6D-D34B-4B09-959B-2DE4A9AAC8D8}" srcOrd="10" destOrd="0" presId="urn:microsoft.com/office/officeart/2005/8/layout/vProcess5"/>
    <dgm:cxn modelId="{0F2DDDB1-76D0-4A22-B414-32047C9DC828}" type="presParOf" srcId="{0C7D9C82-6298-47D7-9D20-422F523CEA7E}" destId="{B99C2480-9CF6-4CA6-9253-D53BE59FE5F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0325B-E0ED-46A8-AAFE-894B6CC2A768}">
      <dsp:nvSpPr>
        <dsp:cNvPr id="0" name=""/>
        <dsp:cNvSpPr/>
      </dsp:nvSpPr>
      <dsp:spPr>
        <a:xfrm>
          <a:off x="0" y="0"/>
          <a:ext cx="4362616" cy="10983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Application code</a:t>
          </a:r>
        </a:p>
      </dsp:txBody>
      <dsp:txXfrm>
        <a:off x="32170" y="32170"/>
        <a:ext cx="3084578" cy="1034029"/>
      </dsp:txXfrm>
    </dsp:sp>
    <dsp:sp modelId="{869B8D9C-F456-4507-B26C-23E2A1660E55}">
      <dsp:nvSpPr>
        <dsp:cNvPr id="0" name=""/>
        <dsp:cNvSpPr/>
      </dsp:nvSpPr>
      <dsp:spPr>
        <a:xfrm>
          <a:off x="365369" y="1298073"/>
          <a:ext cx="4362616" cy="1098369"/>
        </a:xfrm>
        <a:prstGeom prst="roundRect">
          <a:avLst>
            <a:gd name="adj" fmla="val 10000"/>
          </a:avLst>
        </a:prstGeom>
        <a:solidFill>
          <a:schemeClr val="accent3">
            <a:hueOff val="25731"/>
            <a:satOff val="8298"/>
            <a:lumOff val="-167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Guest OS</a:t>
          </a:r>
        </a:p>
      </dsp:txBody>
      <dsp:txXfrm>
        <a:off x="397539" y="1330243"/>
        <a:ext cx="3218967" cy="1034029"/>
      </dsp:txXfrm>
    </dsp:sp>
    <dsp:sp modelId="{083332EB-D2B3-4900-AE7F-AF3F0F5060BD}">
      <dsp:nvSpPr>
        <dsp:cNvPr id="0" name=""/>
        <dsp:cNvSpPr/>
      </dsp:nvSpPr>
      <dsp:spPr>
        <a:xfrm>
          <a:off x="725285" y="2596146"/>
          <a:ext cx="4362616" cy="1098369"/>
        </a:xfrm>
        <a:prstGeom prst="roundRect">
          <a:avLst>
            <a:gd name="adj" fmla="val 10000"/>
          </a:avLst>
        </a:prstGeom>
        <a:solidFill>
          <a:schemeClr val="accent3">
            <a:hueOff val="51462"/>
            <a:satOff val="16595"/>
            <a:lumOff val="-33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Azure resource</a:t>
          </a:r>
        </a:p>
      </dsp:txBody>
      <dsp:txXfrm>
        <a:off x="757455" y="2628316"/>
        <a:ext cx="3224420" cy="1034029"/>
      </dsp:txXfrm>
    </dsp:sp>
    <dsp:sp modelId="{C6EA1569-8969-4A9F-B6DC-74BCE34A811F}">
      <dsp:nvSpPr>
        <dsp:cNvPr id="0" name=""/>
        <dsp:cNvSpPr/>
      </dsp:nvSpPr>
      <dsp:spPr>
        <a:xfrm>
          <a:off x="1090654" y="3894219"/>
          <a:ext cx="4362616" cy="1098369"/>
        </a:xfrm>
        <a:prstGeom prst="roundRect">
          <a:avLst>
            <a:gd name="adj" fmla="val 10000"/>
          </a:avLst>
        </a:prstGeom>
        <a:solidFill>
          <a:schemeClr val="accent3">
            <a:hueOff val="77194"/>
            <a:satOff val="24893"/>
            <a:lumOff val="-5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182880" rIns="0" bIns="9906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2"/>
              </a:solidFill>
            </a:rPr>
            <a:t>Azure infrastructure</a:t>
          </a:r>
        </a:p>
      </dsp:txBody>
      <dsp:txXfrm>
        <a:off x="1122824" y="3926389"/>
        <a:ext cx="3218967" cy="1034029"/>
      </dsp:txXfrm>
    </dsp:sp>
    <dsp:sp modelId="{AE98F829-607F-4F16-9564-C2B7CC2F49E9}">
      <dsp:nvSpPr>
        <dsp:cNvPr id="0" name=""/>
        <dsp:cNvSpPr/>
      </dsp:nvSpPr>
      <dsp:spPr>
        <a:xfrm>
          <a:off x="3648676" y="841251"/>
          <a:ext cx="713940" cy="713940"/>
        </a:xfrm>
        <a:prstGeom prst="downArrow">
          <a:avLst>
            <a:gd name="adj1" fmla="val 55000"/>
            <a:gd name="adj2" fmla="val 45000"/>
          </a:avLst>
        </a:prstGeom>
        <a:solidFill>
          <a:schemeClr val="bg2">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809312" y="841251"/>
        <a:ext cx="392668" cy="537240"/>
      </dsp:txXfrm>
    </dsp:sp>
    <dsp:sp modelId="{A6B4C0C7-A5D2-4ABE-AA72-7A4F6EB8D6F9}">
      <dsp:nvSpPr>
        <dsp:cNvPr id="0" name=""/>
        <dsp:cNvSpPr/>
      </dsp:nvSpPr>
      <dsp:spPr>
        <a:xfrm>
          <a:off x="4014045" y="2139324"/>
          <a:ext cx="713940" cy="713940"/>
        </a:xfrm>
        <a:prstGeom prst="downArrow">
          <a:avLst>
            <a:gd name="adj1" fmla="val 55000"/>
            <a:gd name="adj2" fmla="val 45000"/>
          </a:avLst>
        </a:prstGeom>
        <a:solidFill>
          <a:schemeClr val="bg2">
            <a:alpha val="90000"/>
          </a:schemeClr>
        </a:solidFill>
        <a:ln w="12700" cap="flat" cmpd="sng" algn="ctr">
          <a:solidFill>
            <a:schemeClr val="accent3">
              <a:tint val="40000"/>
              <a:alpha val="90000"/>
              <a:hueOff val="430844"/>
              <a:satOff val="-22175"/>
              <a:lumOff val="-50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174681" y="2139324"/>
        <a:ext cx="392668" cy="537240"/>
      </dsp:txXfrm>
    </dsp:sp>
    <dsp:sp modelId="{97440990-09E6-4CBD-9303-15E87214973F}">
      <dsp:nvSpPr>
        <dsp:cNvPr id="0" name=""/>
        <dsp:cNvSpPr/>
      </dsp:nvSpPr>
      <dsp:spPr>
        <a:xfrm>
          <a:off x="4373961" y="3437397"/>
          <a:ext cx="713940" cy="713940"/>
        </a:xfrm>
        <a:prstGeom prst="downArrow">
          <a:avLst>
            <a:gd name="adj1" fmla="val 55000"/>
            <a:gd name="adj2" fmla="val 45000"/>
          </a:avLst>
        </a:prstGeom>
        <a:solidFill>
          <a:schemeClr val="bg2">
            <a:alpha val="90000"/>
          </a:schemeClr>
        </a:solidFill>
        <a:ln w="12700" cap="flat" cmpd="sng" algn="ctr">
          <a:solidFill>
            <a:schemeClr val="accent3">
              <a:tint val="40000"/>
              <a:alpha val="90000"/>
              <a:hueOff val="861689"/>
              <a:satOff val="-44350"/>
              <a:lumOff val="-100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534597" y="3437397"/>
        <a:ext cx="392668" cy="537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BE0E3-B547-4A6F-B6C9-191603AD5F8A}"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3368F-02C7-45C0-B50A-8077D3E3B060}" type="slidenum">
              <a:rPr lang="en-US" smtClean="0"/>
              <a:t>‹#›</a:t>
            </a:fld>
            <a:endParaRPr lang="en-US"/>
          </a:p>
        </p:txBody>
      </p:sp>
    </p:spTree>
    <p:extLst>
      <p:ext uri="{BB962C8B-B14F-4D97-AF65-F5344CB8AC3E}">
        <p14:creationId xmlns:p14="http://schemas.microsoft.com/office/powerpoint/2010/main" val="315218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A3368F-02C7-45C0-B50A-8077D3E3B060}" type="slidenum">
              <a:rPr lang="en-US" smtClean="0"/>
              <a:t>1</a:t>
            </a:fld>
            <a:endParaRPr lang="en-US"/>
          </a:p>
        </p:txBody>
      </p:sp>
    </p:spTree>
    <p:extLst>
      <p:ext uri="{BB962C8B-B14F-4D97-AF65-F5344CB8AC3E}">
        <p14:creationId xmlns:p14="http://schemas.microsoft.com/office/powerpoint/2010/main" val="3461780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of Chaos Studio is a Chaos Experiment, which is an Azure resource. It allows you to orchestrate everything from simple single-fault tests like “fail over a cosmos DB instance” to complex experiments that involve several faults being injected in parallel and/or sequentially.</a:t>
            </a:r>
          </a:p>
          <a:p>
            <a:endParaRPr lang="en-US"/>
          </a:p>
          <a:p>
            <a:r>
              <a:rPr lang="en-US"/>
              <a:t>(explain the concepts of steps, branches, actions, selectors and targets)</a:t>
            </a:r>
          </a:p>
          <a:p>
            <a:endParaRPr lang="en-US"/>
          </a:p>
          <a:p>
            <a:r>
              <a:rPr lang="en-US"/>
              <a:t>The sophisticated orchestration in Chaos Studio allows you to replicate any real-world scenario, e.g. a region outage that requires modifying network configurations, shutting down resources, failing over databases, and more. Another use case for complex experiments is recreating previous outages where a problem was the result of multiple compounding issues</a:t>
            </a:r>
          </a:p>
        </p:txBody>
      </p:sp>
      <p:sp>
        <p:nvSpPr>
          <p:cNvPr id="4" name="Slide Number Placeholder 3"/>
          <p:cNvSpPr>
            <a:spLocks noGrp="1"/>
          </p:cNvSpPr>
          <p:nvPr>
            <p:ph type="sldNum" sz="quarter" idx="5"/>
          </p:nvPr>
        </p:nvSpPr>
        <p:spPr/>
        <p:txBody>
          <a:bodyPr/>
          <a:lstStyle/>
          <a:p>
            <a:fld id="{3AA3368F-02C7-45C0-B50A-8077D3E3B060}" type="slidenum">
              <a:rPr lang="en-US" smtClean="0"/>
              <a:t>10</a:t>
            </a:fld>
            <a:endParaRPr lang="en-US"/>
          </a:p>
        </p:txBody>
      </p:sp>
    </p:spTree>
    <p:extLst>
      <p:ext uri="{BB962C8B-B14F-4D97-AF65-F5344CB8AC3E}">
        <p14:creationId xmlns:p14="http://schemas.microsoft.com/office/powerpoint/2010/main" val="2300923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Chaos Studio aims to help with resilience at all layers of your application stack, from resolving bugs in the code you’ve written to building resilience against an underlying infrastructure issue in Azure. For now, we’ve focused our investments on agent-based faults (which have impact on the operating system for a VM, VMSS, or similar type of compute where you have direct access to the operating system), and service-direct faults. Service-direct faults are a unique addition in Chaos Studio – they don’t require any installation or instrumentation in your application, they simply interact with Azure resources at the service level. This growing library of service-direct faults focuses on common Azure service issues that you may want to build resilience against.</a:t>
            </a:r>
          </a:p>
        </p:txBody>
      </p:sp>
      <p:sp>
        <p:nvSpPr>
          <p:cNvPr id="4" name="Slide Number Placeholder 3"/>
          <p:cNvSpPr>
            <a:spLocks noGrp="1"/>
          </p:cNvSpPr>
          <p:nvPr>
            <p:ph type="sldNum" sz="quarter" idx="5"/>
          </p:nvPr>
        </p:nvSpPr>
        <p:spPr/>
        <p:txBody>
          <a:bodyPr/>
          <a:lstStyle/>
          <a:p>
            <a:fld id="{3AA3368F-02C7-45C0-B50A-8077D3E3B060}" type="slidenum">
              <a:rPr lang="en-US" smtClean="0"/>
              <a:t>12</a:t>
            </a:fld>
            <a:endParaRPr lang="en-US"/>
          </a:p>
        </p:txBody>
      </p:sp>
    </p:spTree>
    <p:extLst>
      <p:ext uri="{BB962C8B-B14F-4D97-AF65-F5344CB8AC3E}">
        <p14:creationId xmlns:p14="http://schemas.microsoft.com/office/powerpoint/2010/main" val="343540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thru fault library briefly, ask for any faults missing that the customer is looking for)</a:t>
            </a:r>
          </a:p>
        </p:txBody>
      </p:sp>
      <p:sp>
        <p:nvSpPr>
          <p:cNvPr id="4" name="Slide Number Placeholder 3"/>
          <p:cNvSpPr>
            <a:spLocks noGrp="1"/>
          </p:cNvSpPr>
          <p:nvPr>
            <p:ph type="sldNum" sz="quarter" idx="5"/>
          </p:nvPr>
        </p:nvSpPr>
        <p:spPr/>
        <p:txBody>
          <a:bodyPr/>
          <a:lstStyle/>
          <a:p>
            <a:fld id="{3AA3368F-02C7-45C0-B50A-8077D3E3B060}" type="slidenum">
              <a:rPr lang="en-US" smtClean="0"/>
              <a:t>13</a:t>
            </a:fld>
            <a:endParaRPr lang="en-US"/>
          </a:p>
        </p:txBody>
      </p:sp>
    </p:spTree>
    <p:extLst>
      <p:ext uri="{BB962C8B-B14F-4D97-AF65-F5344CB8AC3E}">
        <p14:creationId xmlns:p14="http://schemas.microsoft.com/office/powerpoint/2010/main" val="47606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thru fault library briefly, ask for any faults missing that the customer is looking for)</a:t>
            </a:r>
          </a:p>
        </p:txBody>
      </p:sp>
      <p:sp>
        <p:nvSpPr>
          <p:cNvPr id="4" name="Slide Number Placeholder 3"/>
          <p:cNvSpPr>
            <a:spLocks noGrp="1"/>
          </p:cNvSpPr>
          <p:nvPr>
            <p:ph type="sldNum" sz="quarter" idx="5"/>
          </p:nvPr>
        </p:nvSpPr>
        <p:spPr/>
        <p:txBody>
          <a:bodyPr/>
          <a:lstStyle/>
          <a:p>
            <a:fld id="{3AA3368F-02C7-45C0-B50A-8077D3E3B060}" type="slidenum">
              <a:rPr lang="en-US" smtClean="0"/>
              <a:t>14</a:t>
            </a:fld>
            <a:endParaRPr lang="en-US"/>
          </a:p>
        </p:txBody>
      </p:sp>
    </p:spTree>
    <p:extLst>
      <p:ext uri="{BB962C8B-B14F-4D97-AF65-F5344CB8AC3E}">
        <p14:creationId xmlns:p14="http://schemas.microsoft.com/office/powerpoint/2010/main" val="188186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Times New Roman" charset="0"/>
              </a:rPr>
              <a:pPr/>
              <a:t>15</a:t>
            </a:fld>
            <a:endParaRPr lang="en-US" altLang="en-US">
              <a:solidFill>
                <a:srgbClr val="000000"/>
              </a:solidFill>
              <a:latin typeface="Times New Roman" charset="0"/>
            </a:endParaRPr>
          </a:p>
        </p:txBody>
      </p:sp>
      <p:sp>
        <p:nvSpPr>
          <p:cNvPr id="4099" name="Text Box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3011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Calibri" panose="020F0502020204030204" pitchFamily="34" charset="0"/>
              </a:rPr>
              <a:t>Chaos Engineering is the emerging practice of subjecting a system to the real-world failures and dependency disruptions it will face in production. The concept was first developed by Netflix during their migration to AWS. Netflix realized that VM failures were going to be inevitable and that they needed to proactively build resilience against these sorts of failures. To build that resilience, they built a tool that randomly killed instances in production on demand and carefully monitored the results. Over time, this has become a common Site Reliability Engineering practice where engineers create a hypothesis about their system resiliency, run an experiment to test that hypothesis, analyze the results and make improvements. By practicing chaos engineering and fault injection, engineers can build confidence in their designs, improve the resilience of their applications and ensure that SLOs are within target.</a:t>
            </a:r>
          </a:p>
          <a:p>
            <a:endParaRPr lang="en-US" b="0" i="0">
              <a:solidFill>
                <a:srgbClr val="000000"/>
              </a:solidFill>
              <a:effectLst/>
              <a:latin typeface="Calibri" panose="020F0502020204030204" pitchFamily="34" charset="0"/>
            </a:endParaRPr>
          </a:p>
          <a:p>
            <a:r>
              <a:rPr lang="en-US" b="0" i="0">
                <a:solidFill>
                  <a:srgbClr val="000000"/>
                </a:solidFill>
                <a:effectLst/>
                <a:latin typeface="Calibri" panose="020F0502020204030204" pitchFamily="34" charset="0"/>
              </a:rPr>
              <a:t>We recommend leveraging this “scientific method” approach to running chaos tests. It helps ensure good results to establish a hypothesis with specific expected outcomes, structure an experiment that has controls and variables, and analyze results to determine if your hypothesis was validated or invalidated. </a:t>
            </a:r>
          </a:p>
          <a:p>
            <a:endParaRPr lang="en-US" b="0" i="0">
              <a:solidFill>
                <a:srgbClr val="000000"/>
              </a:solidFill>
              <a:effectLst/>
              <a:latin typeface="Calibri" panose="020F0502020204030204" pitchFamily="34" charset="0"/>
            </a:endParaRPr>
          </a:p>
          <a:p>
            <a:r>
              <a:rPr lang="en-US" b="0" i="0">
                <a:solidFill>
                  <a:srgbClr val="000000"/>
                </a:solidFill>
                <a:effectLst/>
                <a:latin typeface="Calibri" panose="020F0502020204030204" pitchFamily="34" charset="0"/>
              </a:rPr>
              <a:t>This is a cycle because resilience is never done – as the application changes you’ll want to re-run your hypotheses to avoid regression (possibly pulling them into the deployment gates for the service) and even if your application isn’t changing you should constantly be inventing new failure scenarios and upping the bar on your service’s availability.</a:t>
            </a:r>
            <a:endParaRPr lang="en-US"/>
          </a:p>
        </p:txBody>
      </p:sp>
      <p:sp>
        <p:nvSpPr>
          <p:cNvPr id="4" name="Slide Number Placeholder 3"/>
          <p:cNvSpPr>
            <a:spLocks noGrp="1"/>
          </p:cNvSpPr>
          <p:nvPr>
            <p:ph type="sldNum" sz="quarter" idx="5"/>
          </p:nvPr>
        </p:nvSpPr>
        <p:spPr/>
        <p:txBody>
          <a:bodyPr/>
          <a:lstStyle/>
          <a:p>
            <a:fld id="{3AA3368F-02C7-45C0-B50A-8077D3E3B060}" type="slidenum">
              <a:rPr lang="en-US" smtClean="0"/>
              <a:t>2</a:t>
            </a:fld>
            <a:endParaRPr lang="en-US"/>
          </a:p>
        </p:txBody>
      </p:sp>
    </p:spTree>
    <p:extLst>
      <p:ext uri="{BB962C8B-B14F-4D97-AF65-F5344CB8AC3E}">
        <p14:creationId xmlns:p14="http://schemas.microsoft.com/office/powerpoint/2010/main" val="100602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 context: What problem are we trying to solve?</a:t>
            </a:r>
          </a:p>
          <a:p>
            <a:pPr marL="171450" indent="-171450">
              <a:buFont typeface="Arial" panose="020B0604020202020204" pitchFamily="34" charset="0"/>
              <a:buChar char="•"/>
            </a:pPr>
            <a:r>
              <a:rPr lang="en-US"/>
              <a:t>Our definition of Resilience: “capability of a system to handle and recover from disruptions”</a:t>
            </a:r>
          </a:p>
          <a:p>
            <a:pPr marL="171450" indent="-171450">
              <a:buFont typeface="Arial" panose="020B0604020202020204" pitchFamily="34" charset="0"/>
              <a:buChar char="•"/>
            </a:pPr>
            <a:r>
              <a:rPr lang="en-US"/>
              <a:t>Why is resilience important?</a:t>
            </a:r>
          </a:p>
          <a:p>
            <a:pPr marL="628650" lvl="1" indent="-171450">
              <a:buFont typeface="Arial" panose="020B0604020202020204" pitchFamily="34" charset="0"/>
              <a:buChar char="•"/>
            </a:pPr>
            <a:r>
              <a:rPr lang="en-US"/>
              <a:t>Every outage or issue in your service impacts availability, which in turn impacts your business.</a:t>
            </a:r>
          </a:p>
          <a:p>
            <a:pPr marL="628650" lvl="1" indent="-171450">
              <a:buFont typeface="Arial" panose="020B0604020202020204" pitchFamily="34" charset="0"/>
              <a:buChar char="•"/>
            </a:pPr>
            <a:r>
              <a:rPr lang="en-US"/>
              <a:t>Whenever there’s an outage (be it on Azure or in your application), there’s business impact because customers get upset. Beyond that though, we as a cloud provider understand there can be broader impact. Depending on the industry or workload, there can be financial, legal, or even life-or-death consequences. E.g. a bank unable to prove resilience in a government audit (legal) or emergency services unable to send an ambulance (life-or-death) / a pharmacy unable to process prescriptions (life-or-death)</a:t>
            </a:r>
          </a:p>
          <a:p>
            <a:pPr marL="628650" lvl="1" indent="-171450">
              <a:buFont typeface="Arial" panose="020B0604020202020204" pitchFamily="34" charset="0"/>
              <a:buChar char="•"/>
            </a:pPr>
            <a:r>
              <a:rPr lang="en-US"/>
              <a:t>Beyond the downstream impact, within your organization outages take away developer time from building new features or products – they spend all of their time debugging and resolving </a:t>
            </a:r>
            <a:r>
              <a:rPr lang="en-US" err="1"/>
              <a:t>livesite</a:t>
            </a:r>
            <a:r>
              <a:rPr lang="en-US"/>
              <a:t> issues.</a:t>
            </a:r>
          </a:p>
          <a:p>
            <a:pPr marL="171450" lvl="0" indent="-171450">
              <a:buFont typeface="Arial" panose="020B0604020202020204" pitchFamily="34" charset="0"/>
              <a:buChar char="•"/>
            </a:pPr>
            <a:r>
              <a:rPr lang="en-US"/>
              <a:t>As a result, at Microsoft, we believe that quality practices can’t just happen on one team, or in one service, or in one environment. Quality needs to be something embedded in the entire service development and operation lifecycle just like security.</a:t>
            </a:r>
          </a:p>
        </p:txBody>
      </p:sp>
      <p:sp>
        <p:nvSpPr>
          <p:cNvPr id="4" name="Slide Number Placeholder 3"/>
          <p:cNvSpPr>
            <a:spLocks noGrp="1"/>
          </p:cNvSpPr>
          <p:nvPr>
            <p:ph type="sldNum" sz="quarter" idx="5"/>
          </p:nvPr>
        </p:nvSpPr>
        <p:spPr/>
        <p:txBody>
          <a:bodyPr/>
          <a:lstStyle/>
          <a:p>
            <a:fld id="{3AA3368F-02C7-45C0-B50A-8077D3E3B060}" type="slidenum">
              <a:rPr lang="en-US" smtClean="0"/>
              <a:t>3</a:t>
            </a:fld>
            <a:endParaRPr lang="en-US"/>
          </a:p>
        </p:txBody>
      </p:sp>
    </p:spTree>
    <p:extLst>
      <p:ext uri="{BB962C8B-B14F-4D97-AF65-F5344CB8AC3E}">
        <p14:creationId xmlns:p14="http://schemas.microsoft.com/office/powerpoint/2010/main" val="165311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Resilience in the cloud is uniquely challenging.</a:t>
            </a:r>
          </a:p>
          <a:p>
            <a:pPr marL="171450" indent="-171450">
              <a:buFont typeface="Arial" panose="020B0604020202020204" pitchFamily="34" charset="0"/>
              <a:buChar char="•"/>
            </a:pPr>
            <a:r>
              <a:rPr lang="en-US"/>
              <a:t>The cloud offers the benefit of abstracting away the management, maintenance, security </a:t>
            </a:r>
            <a:r>
              <a:rPr lang="en-US" err="1"/>
              <a:t>etc</a:t>
            </a:r>
            <a:r>
              <a:rPr lang="en-US"/>
              <a:t> of physical infrastructure, and PaaS services simplify even further by abstracting away compute and networking layers. While there’s a lot of benefit to that, there’s also a drawback: The lack of control and visibility. With your own datacenter you had control over resolution of any outage. Whether or not the resolution was faster than in the cloud, at least you could understand and control the outcome with more certainty than when you get a service health notification in Azure.  Knowing this, we believe that as a cloud provider we need to be more resilient than ever.</a:t>
            </a:r>
          </a:p>
          <a:p>
            <a:pPr marL="171450" indent="-171450">
              <a:buFont typeface="Arial" panose="020B0604020202020204" pitchFamily="34" charset="0"/>
              <a:buChar char="•"/>
            </a:pPr>
            <a:r>
              <a:rPr lang="en-US"/>
              <a:t>We believe that resilience (like security or privacy) is a shared responsibility across the cloud provider and the customer. Azure needs to meet/exceed our SLAs and reduce incidents, and customers need to build resilience against Azure outages. If Azure were 100% available but a code defect caused a customer application to go down, that 100% availability of the cloud is useless. The inverse is also true.</a:t>
            </a:r>
          </a:p>
          <a:p>
            <a:pPr marL="171450" indent="-171450">
              <a:buFont typeface="Arial" panose="020B0604020202020204" pitchFamily="34" charset="0"/>
              <a:buChar char="•"/>
            </a:pPr>
            <a:r>
              <a:rPr lang="en-US"/>
              <a:t>Given that resilience is a shared responsibility, our job as the cloud provider is to both improve the resilience of our own services and help customers to improve their resilience by providing the right tooling and best practices. That’s where Chaos Studio comes in. Chaos Studio is being used by both internal Microsoft teams and external customers to build resilience from both sides. Internally, teams like Microsoft Teams, Azure Active Directory, and Key Vault have started to use Chaos Studio to improve their resilience and we want customers to be empowered with the same capability.</a:t>
            </a:r>
          </a:p>
        </p:txBody>
      </p:sp>
      <p:sp>
        <p:nvSpPr>
          <p:cNvPr id="4" name="Slide Number Placeholder 3"/>
          <p:cNvSpPr>
            <a:spLocks noGrp="1"/>
          </p:cNvSpPr>
          <p:nvPr>
            <p:ph type="sldNum" sz="quarter" idx="5"/>
          </p:nvPr>
        </p:nvSpPr>
        <p:spPr/>
        <p:txBody>
          <a:bodyPr/>
          <a:lstStyle/>
          <a:p>
            <a:fld id="{3AA3368F-02C7-45C0-B50A-8077D3E3B060}" type="slidenum">
              <a:rPr lang="en-US" smtClean="0"/>
              <a:t>4</a:t>
            </a:fld>
            <a:endParaRPr lang="en-US"/>
          </a:p>
        </p:txBody>
      </p:sp>
    </p:spTree>
    <p:extLst>
      <p:ext uri="{BB962C8B-B14F-4D97-AF65-F5344CB8AC3E}">
        <p14:creationId xmlns:p14="http://schemas.microsoft.com/office/powerpoint/2010/main" val="6031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Site Reliability Engineering communities, Chaos Engineering is often described as only useful in production – “if you’re not testing in production, you’re not really validating anything.” In our conversations with Azure users, we’ve come to discover that that posture isn’t useful for most companies. While it’s true that the most accurate resilience test is one run in production, most of our customers are earlier on in their resilience journey or have production workloads that are far too mission-critical to risk injecting faults into them. We believe Chaos Engineering is useful for a spectrum of environments and use cases, loosely categorized into two buckets:</a:t>
            </a:r>
          </a:p>
          <a:p>
            <a:r>
              <a:rPr lang="en-US"/>
              <a:t>Shift right – preparing for or running in production; need real user traffic and real customer data:</a:t>
            </a:r>
          </a:p>
          <a:p>
            <a:r>
              <a:rPr lang="en-US"/>
              <a:t>Targeted HA drills</a:t>
            </a:r>
          </a:p>
          <a:p>
            <a:r>
              <a:rPr lang="en-US"/>
              <a:t>BCDR</a:t>
            </a:r>
          </a:p>
          <a:p>
            <a:r>
              <a:rPr lang="en-US"/>
              <a:t>Game Days</a:t>
            </a:r>
          </a:p>
          <a:p>
            <a:r>
              <a:rPr lang="en-US"/>
              <a:t>AZ / Region outages</a:t>
            </a:r>
          </a:p>
          <a:p>
            <a:r>
              <a:rPr lang="en-US"/>
              <a:t>Validate on-call, </a:t>
            </a:r>
            <a:r>
              <a:rPr lang="en-US" err="1"/>
              <a:t>livesite</a:t>
            </a:r>
            <a:r>
              <a:rPr lang="en-US"/>
              <a:t> process, monitoring</a:t>
            </a:r>
          </a:p>
          <a:p>
            <a:endParaRPr lang="en-US"/>
          </a:p>
          <a:p>
            <a:r>
              <a:rPr lang="en-US"/>
              <a:t>Shift left – ensuring resilience earlier in the development cycle; using no load, simulated load, or a small percentage of user traffic; gating deployments:</a:t>
            </a:r>
          </a:p>
          <a:p>
            <a:r>
              <a:rPr lang="en-US"/>
              <a:t>Pre-production, canary validation</a:t>
            </a:r>
          </a:p>
          <a:p>
            <a:r>
              <a:rPr lang="en-US"/>
              <a:t>Gate production code flow with CI/CD automation</a:t>
            </a:r>
          </a:p>
        </p:txBody>
      </p:sp>
      <p:sp>
        <p:nvSpPr>
          <p:cNvPr id="4" name="Slide Number Placeholder 3"/>
          <p:cNvSpPr>
            <a:spLocks noGrp="1"/>
          </p:cNvSpPr>
          <p:nvPr>
            <p:ph type="sldNum" sz="quarter" idx="5"/>
          </p:nvPr>
        </p:nvSpPr>
        <p:spPr/>
        <p:txBody>
          <a:bodyPr/>
          <a:lstStyle/>
          <a:p>
            <a:fld id="{77A50D12-4454-4BD8-BEC8-3FF5AC7522D7}" type="slidenum">
              <a:rPr lang="en-US" smtClean="0"/>
              <a:t>5</a:t>
            </a:fld>
            <a:endParaRPr lang="en-US"/>
          </a:p>
        </p:txBody>
      </p:sp>
    </p:spTree>
    <p:extLst>
      <p:ext uri="{BB962C8B-B14F-4D97-AF65-F5344CB8AC3E}">
        <p14:creationId xmlns:p14="http://schemas.microsoft.com/office/powerpoint/2010/main" val="2466702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Chaos Studio is a new Azure service that helps you measure, understand, improve, and maintain product resilience using chaos engineering and fault injection.</a:t>
            </a:r>
          </a:p>
          <a:p>
            <a:endParaRPr lang="en-US"/>
          </a:p>
          <a:p>
            <a:r>
              <a:rPr lang="en-US"/>
              <a:t>(go thru key value props – note there are dedicated slides on the fault library and orchestration so you can be brief on those)</a:t>
            </a:r>
          </a:p>
        </p:txBody>
      </p:sp>
      <p:sp>
        <p:nvSpPr>
          <p:cNvPr id="4" name="Slide Number Placeholder 3"/>
          <p:cNvSpPr>
            <a:spLocks noGrp="1"/>
          </p:cNvSpPr>
          <p:nvPr>
            <p:ph type="sldNum" sz="quarter" idx="5"/>
          </p:nvPr>
        </p:nvSpPr>
        <p:spPr/>
        <p:txBody>
          <a:bodyPr/>
          <a:lstStyle/>
          <a:p>
            <a:fld id="{3AA3368F-02C7-45C0-B50A-8077D3E3B060}" type="slidenum">
              <a:rPr lang="en-US" smtClean="0"/>
              <a:t>6</a:t>
            </a:fld>
            <a:endParaRPr lang="en-US"/>
          </a:p>
        </p:txBody>
      </p:sp>
    </p:spTree>
    <p:extLst>
      <p:ext uri="{BB962C8B-B14F-4D97-AF65-F5344CB8AC3E}">
        <p14:creationId xmlns:p14="http://schemas.microsoft.com/office/powerpoint/2010/main" val="387508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Chaos Studio is a new Azure service that helps you measure, understand, improve, and maintain product resilience using chaos engineering and fault injection.</a:t>
            </a:r>
          </a:p>
          <a:p>
            <a:endParaRPr lang="en-US"/>
          </a:p>
          <a:p>
            <a:r>
              <a:rPr lang="en-US"/>
              <a:t>(go thru key value props – note there are dedicated slides on the fault library and orchestration so you can be brief on those)</a:t>
            </a:r>
          </a:p>
        </p:txBody>
      </p:sp>
      <p:sp>
        <p:nvSpPr>
          <p:cNvPr id="4" name="Slide Number Placeholder 3"/>
          <p:cNvSpPr>
            <a:spLocks noGrp="1"/>
          </p:cNvSpPr>
          <p:nvPr>
            <p:ph type="sldNum" sz="quarter" idx="5"/>
          </p:nvPr>
        </p:nvSpPr>
        <p:spPr/>
        <p:txBody>
          <a:bodyPr/>
          <a:lstStyle/>
          <a:p>
            <a:fld id="{3AA3368F-02C7-45C0-B50A-8077D3E3B060}" type="slidenum">
              <a:rPr lang="en-US" smtClean="0"/>
              <a:t>7</a:t>
            </a:fld>
            <a:endParaRPr lang="en-US"/>
          </a:p>
        </p:txBody>
      </p:sp>
    </p:spTree>
    <p:extLst>
      <p:ext uri="{BB962C8B-B14F-4D97-AF65-F5344CB8AC3E}">
        <p14:creationId xmlns:p14="http://schemas.microsoft.com/office/powerpoint/2010/main" val="424977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Chaos Studio is a new Azure service that helps you measure, understand, improve, and maintain product resilience using chaos engineering and fault injection.</a:t>
            </a:r>
          </a:p>
          <a:p>
            <a:endParaRPr lang="en-US"/>
          </a:p>
          <a:p>
            <a:r>
              <a:rPr lang="en-US"/>
              <a:t>(go thru key value props – note there are dedicated slides on the fault library and orchestration so you can be brief on those)</a:t>
            </a:r>
          </a:p>
        </p:txBody>
      </p:sp>
      <p:sp>
        <p:nvSpPr>
          <p:cNvPr id="4" name="Slide Number Placeholder 3"/>
          <p:cNvSpPr>
            <a:spLocks noGrp="1"/>
          </p:cNvSpPr>
          <p:nvPr>
            <p:ph type="sldNum" sz="quarter" idx="5"/>
          </p:nvPr>
        </p:nvSpPr>
        <p:spPr/>
        <p:txBody>
          <a:bodyPr/>
          <a:lstStyle/>
          <a:p>
            <a:fld id="{3AA3368F-02C7-45C0-B50A-8077D3E3B060}" type="slidenum">
              <a:rPr lang="en-US" smtClean="0"/>
              <a:t>8</a:t>
            </a:fld>
            <a:endParaRPr lang="en-US"/>
          </a:p>
        </p:txBody>
      </p:sp>
    </p:spTree>
    <p:extLst>
      <p:ext uri="{BB962C8B-B14F-4D97-AF65-F5344CB8AC3E}">
        <p14:creationId xmlns:p14="http://schemas.microsoft.com/office/powerpoint/2010/main" val="2217413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of Chaos Studio is a Chaos Experiment, which is an Azure resource. It allows you to orchestrate everything from simple single-fault tests like “fail over a cosmos DB instance” to complex experiments that involve several faults being injected in parallel and/or sequentially.</a:t>
            </a:r>
          </a:p>
          <a:p>
            <a:endParaRPr lang="en-US"/>
          </a:p>
          <a:p>
            <a:r>
              <a:rPr lang="en-US"/>
              <a:t>(explain the concepts of steps, branches, actions, selectors and targets)</a:t>
            </a:r>
          </a:p>
          <a:p>
            <a:endParaRPr lang="en-US"/>
          </a:p>
          <a:p>
            <a:r>
              <a:rPr lang="en-US"/>
              <a:t>The sophisticated orchestration in Chaos Studio allows you to replicate any real-world scenario, e.g. a region outage that requires modifying network configurations, shutting down resources, failing over databases, and more. Another use case for complex experiments is recreating previous outages where a problem was the result of multiple compounding issues</a:t>
            </a:r>
          </a:p>
        </p:txBody>
      </p:sp>
      <p:sp>
        <p:nvSpPr>
          <p:cNvPr id="4" name="Slide Number Placeholder 3"/>
          <p:cNvSpPr>
            <a:spLocks noGrp="1"/>
          </p:cNvSpPr>
          <p:nvPr>
            <p:ph type="sldNum" sz="quarter" idx="5"/>
          </p:nvPr>
        </p:nvSpPr>
        <p:spPr/>
        <p:txBody>
          <a:bodyPr/>
          <a:lstStyle/>
          <a:p>
            <a:fld id="{3AA3368F-02C7-45C0-B50A-8077D3E3B060}" type="slidenum">
              <a:rPr lang="en-US" smtClean="0"/>
              <a:t>9</a:t>
            </a:fld>
            <a:endParaRPr lang="en-US"/>
          </a:p>
        </p:txBody>
      </p:sp>
    </p:spTree>
    <p:extLst>
      <p:ext uri="{BB962C8B-B14F-4D97-AF65-F5344CB8AC3E}">
        <p14:creationId xmlns:p14="http://schemas.microsoft.com/office/powerpoint/2010/main" val="267407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0427B984-CC30-4489-AED2-B4B1546D3C65}" type="slidenum">
              <a:rPr lang="en-US" smtClean="0"/>
              <a:t>‹#›</a:t>
            </a:fld>
            <a:endParaRPr lang="en-US"/>
          </a:p>
        </p:txBody>
      </p:sp>
    </p:spTree>
    <p:extLst>
      <p:ext uri="{BB962C8B-B14F-4D97-AF65-F5344CB8AC3E}">
        <p14:creationId xmlns:p14="http://schemas.microsoft.com/office/powerpoint/2010/main" val="2087863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15072706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122503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58851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163242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28220724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89806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125172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Divider + Index (Viz 1)">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4196854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37978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0" i="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0" i="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lvl1pPr>
              <a:defRPr b="0" i="0">
                <a:latin typeface="Segoe UI" panose="020B0502040204020203" pitchFamily="34" charset="0"/>
                <a:cs typeface="Segoe UI" panose="020B0502040204020203" pitchFamily="34" charset="0"/>
              </a:defRPr>
            </a:lvl1pPr>
          </a:lstStyle>
          <a:p>
            <a:fld id="{0427B984-CC30-4489-AED2-B4B1546D3C65}" type="slidenum">
              <a:rPr lang="en-US" smtClean="0"/>
              <a:pPr/>
              <a:t>‹#›</a:t>
            </a:fld>
            <a:endParaRPr lang="en-US"/>
          </a:p>
        </p:txBody>
      </p:sp>
    </p:spTree>
    <p:extLst>
      <p:ext uri="{BB962C8B-B14F-4D97-AF65-F5344CB8AC3E}">
        <p14:creationId xmlns:p14="http://schemas.microsoft.com/office/powerpoint/2010/main" val="55617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0427B984-CC30-4489-AED2-B4B1546D3C65}" type="slidenum">
              <a:rPr lang="en-US" smtClean="0"/>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840830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670825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178684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76D3-F3F3-49CE-8A16-011921643203}"/>
              </a:ext>
            </a:extLst>
          </p:cNvPr>
          <p:cNvSpPr>
            <a:spLocks noGrp="1"/>
          </p:cNvSpPr>
          <p:nvPr>
            <p:ph type="ctrTitle"/>
          </p:nvPr>
        </p:nvSpPr>
        <p:spPr>
          <a:xfrm>
            <a:off x="1524000" y="1122363"/>
            <a:ext cx="9144000" cy="2387600"/>
          </a:xfrm>
        </p:spPr>
        <p:txBody>
          <a:bodyPr anchor="b"/>
          <a:lstStyle>
            <a:lvl1pPr algn="ctr">
              <a:defRPr sz="6000" b="0" i="0">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EB550ED-5057-4F8E-A76A-C16944D0EA61}"/>
              </a:ext>
            </a:extLst>
          </p:cNvPr>
          <p:cNvSpPr>
            <a:spLocks noGrp="1"/>
          </p:cNvSpPr>
          <p:nvPr>
            <p:ph type="subTitle" idx="1"/>
          </p:nvPr>
        </p:nvSpPr>
        <p:spPr>
          <a:xfrm>
            <a:off x="1524000" y="3602038"/>
            <a:ext cx="9144000" cy="1655762"/>
          </a:xfrm>
        </p:spPr>
        <p:txBody>
          <a:bodyPr/>
          <a:lstStyle>
            <a:lvl1pPr marL="0" indent="0" algn="ctr">
              <a:buNone/>
              <a:defRPr sz="2400" b="0" i="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86966A-43CF-4C76-84FC-866A7D78252A}"/>
              </a:ext>
            </a:extLst>
          </p:cNvPr>
          <p:cNvSpPr>
            <a:spLocks noGrp="1"/>
          </p:cNvSpPr>
          <p:nvPr>
            <p:ph type="dt" sz="half" idx="10"/>
          </p:nvPr>
        </p:nvSpPr>
        <p:spPr/>
        <p:txBody>
          <a:bodyPr/>
          <a:lstStyle>
            <a:lvl1pPr>
              <a:defRPr b="0" i="0">
                <a:latin typeface="Segoe UI" panose="020B0502040204020203" pitchFamily="34" charset="0"/>
                <a:cs typeface="Segoe UI" panose="020B0502040204020203" pitchFamily="34" charset="0"/>
              </a:defRPr>
            </a:lvl1pPr>
          </a:lstStyle>
          <a:p>
            <a:fld id="{E0AC7B5B-0685-4152-B3F5-024515BE4F61}" type="datetimeFigureOut">
              <a:rPr lang="en-US" smtClean="0"/>
              <a:pPr/>
              <a:t>8/10/22</a:t>
            </a:fld>
            <a:endParaRPr lang="en-US"/>
          </a:p>
        </p:txBody>
      </p:sp>
      <p:sp>
        <p:nvSpPr>
          <p:cNvPr id="5" name="Footer Placeholder 4">
            <a:extLst>
              <a:ext uri="{FF2B5EF4-FFF2-40B4-BE49-F238E27FC236}">
                <a16:creationId xmlns:a16="http://schemas.microsoft.com/office/drawing/2014/main" id="{566C2838-EA5B-4DD2-BAB3-5BD95DEF29D3}"/>
              </a:ext>
            </a:extLst>
          </p:cNvPr>
          <p:cNvSpPr>
            <a:spLocks noGrp="1"/>
          </p:cNvSpPr>
          <p:nvPr>
            <p:ph type="ftr" sz="quarter" idx="11"/>
          </p:nvPr>
        </p:nvSpPr>
        <p:spPr/>
        <p:txBody>
          <a:bodyPr/>
          <a:lstStyle>
            <a:lvl1pPr>
              <a:defRPr b="0" i="0">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5ADF48F-F0B9-4833-AFE4-3DD4038FFDB0}"/>
              </a:ext>
            </a:extLst>
          </p:cNvPr>
          <p:cNvSpPr>
            <a:spLocks noGrp="1"/>
          </p:cNvSpPr>
          <p:nvPr>
            <p:ph type="sldNum" sz="quarter" idx="12"/>
          </p:nvPr>
        </p:nvSpPr>
        <p:spPr/>
        <p:txBody>
          <a:bodyPr/>
          <a:lstStyle>
            <a:lvl1pPr>
              <a:defRPr b="0" i="0">
                <a:latin typeface="Segoe UI" panose="020B0502040204020203" pitchFamily="34" charset="0"/>
                <a:cs typeface="Segoe UI" panose="020B0502040204020203" pitchFamily="34" charset="0"/>
              </a:defRPr>
            </a:lvl1pPr>
          </a:lstStyle>
          <a:p>
            <a:fld id="{0427B984-CC30-4489-AED2-B4B1546D3C65}" type="slidenum">
              <a:rPr lang="en-US" smtClean="0"/>
              <a:pPr/>
              <a:t>‹#›</a:t>
            </a:fld>
            <a:endParaRPr lang="en-US"/>
          </a:p>
        </p:txBody>
      </p:sp>
    </p:spTree>
    <p:extLst>
      <p:ext uri="{BB962C8B-B14F-4D97-AF65-F5344CB8AC3E}">
        <p14:creationId xmlns:p14="http://schemas.microsoft.com/office/powerpoint/2010/main" val="233820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0" i="0">
                <a:latin typeface="Segoe UI" panose="020B0502040204020203" pitchFamily="34" charset="0"/>
                <a:cs typeface="Segoe UI" panose="020B0502040204020203"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39468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711764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47131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25805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559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376509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2498865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3626346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3828017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0574396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68159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7399224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Azure icon)">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E1A33E6C-B66A-4CFA-A7C0-281A8350C664}"/>
              </a:ext>
            </a:extLst>
          </p:cNvPr>
          <p:cNvPicPr>
            <a:picLocks noChangeAspect="1"/>
          </p:cNvPicPr>
          <p:nvPr userDrawn="1"/>
        </p:nvPicPr>
        <p:blipFill>
          <a:blip r:embed="rId2">
            <a:duotone>
              <a:schemeClr val="accent6">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7261390" y="130358"/>
            <a:ext cx="4679620" cy="4679620"/>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3723606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0527755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27265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05270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914282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53640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3780747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901425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1992538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3451685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457066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Viz 1)">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0" i="0" baseline="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0" i="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0" i="0">
                <a:latin typeface="Segoe UI" panose="020B0502040204020203" pitchFamily="34" charset="0"/>
                <a:ea typeface="Segoe UI" panose="020B0502040204020203" pitchFamily="34" charset="0"/>
                <a:cs typeface="Segoe UI" panose="020B0502040204020203" pitchFamily="34"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b="0" i="0">
                <a:solidFill>
                  <a:srgbClr val="B2B2B2"/>
                </a:solidFill>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2711069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36671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003740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B7F0-FA57-4AD6-9CFC-C9C0C3703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305E0-9B76-4CB2-BD07-0EB80057C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598DCD-D721-4410-AA7C-CD144EA965EC}"/>
              </a:ext>
            </a:extLst>
          </p:cNvPr>
          <p:cNvSpPr>
            <a:spLocks noGrp="1"/>
          </p:cNvSpPr>
          <p:nvPr>
            <p:ph type="dt" sz="half" idx="10"/>
          </p:nvPr>
        </p:nvSpPr>
        <p:spPr/>
        <p:txBody>
          <a:bodyPr/>
          <a:lstStyle/>
          <a:p>
            <a:fld id="{18DCD9A8-A7CC-47C6-8346-5C60C74FD941}" type="datetimeFigureOut">
              <a:rPr lang="en-US" smtClean="0"/>
              <a:t>8/10/22</a:t>
            </a:fld>
            <a:endParaRPr lang="en-US"/>
          </a:p>
        </p:txBody>
      </p:sp>
      <p:sp>
        <p:nvSpPr>
          <p:cNvPr id="5" name="Footer Placeholder 4">
            <a:extLst>
              <a:ext uri="{FF2B5EF4-FFF2-40B4-BE49-F238E27FC236}">
                <a16:creationId xmlns:a16="http://schemas.microsoft.com/office/drawing/2014/main" id="{C6698D49-E35E-43D5-9A32-1A149F1B1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8E24A-9F42-4000-A835-759349A2BA2C}"/>
              </a:ext>
            </a:extLst>
          </p:cNvPr>
          <p:cNvSpPr>
            <a:spLocks noGrp="1"/>
          </p:cNvSpPr>
          <p:nvPr>
            <p:ph type="sldNum" sz="quarter" idx="12"/>
          </p:nvPr>
        </p:nvSpPr>
        <p:spPr/>
        <p:txBody>
          <a:bodyPr/>
          <a:lstStyle/>
          <a:p>
            <a:fld id="{42CB7F91-9F9F-465F-843A-068D9CA7500D}" type="slidenum">
              <a:rPr lang="en-US" smtClean="0"/>
              <a:t>‹#›</a:t>
            </a:fld>
            <a:endParaRPr lang="en-US"/>
          </a:p>
        </p:txBody>
      </p:sp>
    </p:spTree>
    <p:extLst>
      <p:ext uri="{BB962C8B-B14F-4D97-AF65-F5344CB8AC3E}">
        <p14:creationId xmlns:p14="http://schemas.microsoft.com/office/powerpoint/2010/main" val="724760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C271-C775-4BE7-90D5-3F31EEBF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A987A-8071-4183-B1AE-0D50F7976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E1408-2F69-455C-83BC-B4B20B7AD307}"/>
              </a:ext>
            </a:extLst>
          </p:cNvPr>
          <p:cNvSpPr>
            <a:spLocks noGrp="1"/>
          </p:cNvSpPr>
          <p:nvPr>
            <p:ph type="dt" sz="half" idx="10"/>
          </p:nvPr>
        </p:nvSpPr>
        <p:spPr/>
        <p:txBody>
          <a:bodyPr/>
          <a:lstStyle/>
          <a:p>
            <a:fld id="{18DCD9A8-A7CC-47C6-8346-5C60C74FD941}" type="datetimeFigureOut">
              <a:rPr lang="en-US" smtClean="0"/>
              <a:t>8/10/22</a:t>
            </a:fld>
            <a:endParaRPr lang="en-US"/>
          </a:p>
        </p:txBody>
      </p:sp>
      <p:sp>
        <p:nvSpPr>
          <p:cNvPr id="5" name="Footer Placeholder 4">
            <a:extLst>
              <a:ext uri="{FF2B5EF4-FFF2-40B4-BE49-F238E27FC236}">
                <a16:creationId xmlns:a16="http://schemas.microsoft.com/office/drawing/2014/main" id="{C0F4316D-989B-4438-8086-9B1181093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4F9E5-2953-4589-B7E2-BA8006F952C3}"/>
              </a:ext>
            </a:extLst>
          </p:cNvPr>
          <p:cNvSpPr>
            <a:spLocks noGrp="1"/>
          </p:cNvSpPr>
          <p:nvPr>
            <p:ph type="sldNum" sz="quarter" idx="12"/>
          </p:nvPr>
        </p:nvSpPr>
        <p:spPr/>
        <p:txBody>
          <a:bodyPr/>
          <a:lstStyle/>
          <a:p>
            <a:fld id="{42CB7F91-9F9F-465F-843A-068D9CA7500D}" type="slidenum">
              <a:rPr lang="en-US" smtClean="0"/>
              <a:t>‹#›</a:t>
            </a:fld>
            <a:endParaRPr lang="en-US"/>
          </a:p>
        </p:txBody>
      </p:sp>
    </p:spTree>
    <p:extLst>
      <p:ext uri="{BB962C8B-B14F-4D97-AF65-F5344CB8AC3E}">
        <p14:creationId xmlns:p14="http://schemas.microsoft.com/office/powerpoint/2010/main" val="1938680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lvl1pPr>
              <a:defRPr b="0" i="0">
                <a:latin typeface="Segoe UI" panose="020B0502040204020203" pitchFamily="34" charset="0"/>
                <a:cs typeface="Segoe UI" panose="020B0502040204020203" pitchFamily="34" charset="0"/>
              </a:defRPr>
            </a:lvl1p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213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lvl1pPr>
              <a:defRPr b="0" i="0">
                <a:latin typeface="Segoe UI" panose="020B0502040204020203" pitchFamily="34" charset="0"/>
                <a:cs typeface="Segoe UI" panose="020B0502040204020203" pitchFamily="34" charset="0"/>
              </a:defRPr>
            </a:lvl1p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14230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7660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69075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5541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45986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Viz 2)">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6649728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401849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573965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364114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65791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61776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318414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79231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09525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558772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30270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 Agenda (Viz 1)">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781291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954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788485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43761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32322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30958830"/>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87085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760459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28956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071094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86096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1601581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83928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889660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B7F0-FA57-4AD6-9CFC-C9C0C3703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305E0-9B76-4CB2-BD07-0EB80057C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598DCD-D721-4410-AA7C-CD144EA965EC}"/>
              </a:ext>
            </a:extLst>
          </p:cNvPr>
          <p:cNvSpPr>
            <a:spLocks noGrp="1"/>
          </p:cNvSpPr>
          <p:nvPr>
            <p:ph type="dt" sz="half" idx="10"/>
          </p:nvPr>
        </p:nvSpPr>
        <p:spPr/>
        <p:txBody>
          <a:bodyPr/>
          <a:lstStyle/>
          <a:p>
            <a:fld id="{18DCD9A8-A7CC-47C6-8346-5C60C74FD941}" type="datetimeFigureOut">
              <a:rPr lang="en-US" smtClean="0"/>
              <a:t>8/10/22</a:t>
            </a:fld>
            <a:endParaRPr lang="en-US"/>
          </a:p>
        </p:txBody>
      </p:sp>
      <p:sp>
        <p:nvSpPr>
          <p:cNvPr id="5" name="Footer Placeholder 4">
            <a:extLst>
              <a:ext uri="{FF2B5EF4-FFF2-40B4-BE49-F238E27FC236}">
                <a16:creationId xmlns:a16="http://schemas.microsoft.com/office/drawing/2014/main" id="{C6698D49-E35E-43D5-9A32-1A149F1B1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8E24A-9F42-4000-A835-759349A2BA2C}"/>
              </a:ext>
            </a:extLst>
          </p:cNvPr>
          <p:cNvSpPr>
            <a:spLocks noGrp="1"/>
          </p:cNvSpPr>
          <p:nvPr>
            <p:ph type="sldNum" sz="quarter" idx="12"/>
          </p:nvPr>
        </p:nvSpPr>
        <p:spPr/>
        <p:txBody>
          <a:bodyPr/>
          <a:lstStyle/>
          <a:p>
            <a:fld id="{42CB7F91-9F9F-465F-843A-068D9CA7500D}" type="slidenum">
              <a:rPr lang="en-US" smtClean="0"/>
              <a:t>‹#›</a:t>
            </a:fld>
            <a:endParaRPr lang="en-US"/>
          </a:p>
        </p:txBody>
      </p:sp>
    </p:spTree>
    <p:extLst>
      <p:ext uri="{BB962C8B-B14F-4D97-AF65-F5344CB8AC3E}">
        <p14:creationId xmlns:p14="http://schemas.microsoft.com/office/powerpoint/2010/main" val="32076929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C271-C775-4BE7-90D5-3F31EEBF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A987A-8071-4183-B1AE-0D50F7976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E1408-2F69-455C-83BC-B4B20B7AD307}"/>
              </a:ext>
            </a:extLst>
          </p:cNvPr>
          <p:cNvSpPr>
            <a:spLocks noGrp="1"/>
          </p:cNvSpPr>
          <p:nvPr>
            <p:ph type="dt" sz="half" idx="10"/>
          </p:nvPr>
        </p:nvSpPr>
        <p:spPr/>
        <p:txBody>
          <a:bodyPr/>
          <a:lstStyle/>
          <a:p>
            <a:fld id="{18DCD9A8-A7CC-47C6-8346-5C60C74FD941}" type="datetimeFigureOut">
              <a:rPr lang="en-US" smtClean="0"/>
              <a:t>8/10/22</a:t>
            </a:fld>
            <a:endParaRPr lang="en-US"/>
          </a:p>
        </p:txBody>
      </p:sp>
      <p:sp>
        <p:nvSpPr>
          <p:cNvPr id="5" name="Footer Placeholder 4">
            <a:extLst>
              <a:ext uri="{FF2B5EF4-FFF2-40B4-BE49-F238E27FC236}">
                <a16:creationId xmlns:a16="http://schemas.microsoft.com/office/drawing/2014/main" id="{C0F4316D-989B-4438-8086-9B1181093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4F9E5-2953-4589-B7E2-BA8006F952C3}"/>
              </a:ext>
            </a:extLst>
          </p:cNvPr>
          <p:cNvSpPr>
            <a:spLocks noGrp="1"/>
          </p:cNvSpPr>
          <p:nvPr>
            <p:ph type="sldNum" sz="quarter" idx="12"/>
          </p:nvPr>
        </p:nvSpPr>
        <p:spPr/>
        <p:txBody>
          <a:bodyPr/>
          <a:lstStyle/>
          <a:p>
            <a:fld id="{42CB7F91-9F9F-465F-843A-068D9CA7500D}" type="slidenum">
              <a:rPr lang="en-US" smtClean="0"/>
              <a:t>‹#›</a:t>
            </a:fld>
            <a:endParaRPr lang="en-US"/>
          </a:p>
        </p:txBody>
      </p:sp>
    </p:spTree>
    <p:extLst>
      <p:ext uri="{BB962C8B-B14F-4D97-AF65-F5344CB8AC3E}">
        <p14:creationId xmlns:p14="http://schemas.microsoft.com/office/powerpoint/2010/main" val="3708351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7463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05497338"/>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98664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25379318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723949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809931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35391537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714903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03307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4701680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452825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578204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62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25644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858876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28139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2069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ivider (Viz 1)">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0427B984-CC30-4489-AED2-B4B1546D3C65}" type="slidenum">
              <a:rPr lang="en-US" smtClean="0"/>
              <a:t>‹#›</a:t>
            </a:fld>
            <a:endParaRPr lang="en-US"/>
          </a:p>
        </p:txBody>
      </p:sp>
    </p:spTree>
    <p:extLst>
      <p:ext uri="{BB962C8B-B14F-4D97-AF65-F5344CB8AC3E}">
        <p14:creationId xmlns:p14="http://schemas.microsoft.com/office/powerpoint/2010/main" val="4074008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63339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386056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549214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02889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74465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44064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28642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0626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36614789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76909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8.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tx2"/>
                </a:solidFill>
              </a:defRPr>
            </a:lvl1pPr>
          </a:lstStyle>
          <a:p>
            <a:fld id="{0427B984-CC30-4489-AED2-B4B1546D3C65}" type="slidenum">
              <a:rPr lang="en-US" smtClean="0"/>
              <a:pPr/>
              <a:t>‹#›</a:t>
            </a:fld>
            <a:endParaRPr lang="en-US"/>
          </a:p>
        </p:txBody>
      </p:sp>
    </p:spTree>
    <p:extLst>
      <p:ext uri="{BB962C8B-B14F-4D97-AF65-F5344CB8AC3E}">
        <p14:creationId xmlns:p14="http://schemas.microsoft.com/office/powerpoint/2010/main" val="3534822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66" r:id="rId19"/>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2"/>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tx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2"/>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2"/>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2"/>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2"/>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9311946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b="0" i="0">
                <a:solidFill>
                  <a:schemeClr val="tx1"/>
                </a:solidFill>
                <a:latin typeface="Segoe UI" panose="020B0502040204020203" pitchFamily="34" charset="0"/>
                <a:cs typeface="Segoe UI" panose="020B0502040204020203" pitchFamily="34" charset="0"/>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solidFill>
                    <a:schemeClr val="tx1"/>
                  </a:solidFill>
                  <a:latin typeface="Segoe UI" panose="020B0502040204020203" pitchFamily="34" charset="0"/>
                  <a:ea typeface="Segoe UI" charset="0"/>
                  <a:cs typeface="Segoe UI" panose="020B0502040204020203" pitchFamily="34"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BACKGROUND 1</a:t>
                </a:r>
              </a:p>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R66 G66 B66</a:t>
                </a:r>
                <a:br>
                  <a:rPr lang="en-US" sz="700" b="0" i="0">
                    <a:solidFill>
                      <a:schemeClr val="bg2"/>
                    </a:solidFill>
                    <a:latin typeface="Segoe UI" panose="020B0502040204020203" pitchFamily="34" charset="0"/>
                    <a:ea typeface="Segoe UI Semibold" charset="0"/>
                    <a:cs typeface="Segoe UI" panose="020B0502040204020203" pitchFamily="34" charset="0"/>
                  </a:rPr>
                </a:br>
                <a:r>
                  <a:rPr lang="tr-TR" sz="700" b="0" i="0">
                    <a:solidFill>
                      <a:schemeClr val="bg2"/>
                    </a:solidFill>
                    <a:latin typeface="Segoe UI" panose="020B0502040204020203" pitchFamily="34" charset="0"/>
                    <a:ea typeface="Segoe UI Semibold" charset="0"/>
                    <a:cs typeface="Segoe UI" panose="020B0502040204020203" pitchFamily="34" charset="0"/>
                  </a:rPr>
                  <a:t>424242</a:t>
                </a:r>
                <a:endParaRPr lang="en-US" sz="700" b="0" i="0">
                  <a:solidFill>
                    <a:schemeClr val="bg2"/>
                  </a:solidFill>
                  <a:latin typeface="Segoe UI" panose="020B0502040204020203" pitchFamily="34" charset="0"/>
                  <a:ea typeface="Segoe UI Semibold" charset="0"/>
                  <a:cs typeface="Segoe UI" panose="020B0502040204020203" pitchFamily="34"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b="0" i="0">
                  <a:solidFill>
                    <a:schemeClr val="tx1"/>
                  </a:solidFill>
                  <a:latin typeface="Segoe UI" panose="020B0502040204020203" pitchFamily="34" charset="0"/>
                  <a:cs typeface="Segoe UI" panose="020B0502040204020203" pitchFamily="34" charset="0"/>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solidFill>
                    <a:schemeClr val="tx1"/>
                  </a:solidFill>
                  <a:latin typeface="Segoe UI" panose="020B0502040204020203" pitchFamily="34" charset="0"/>
                  <a:ea typeface="Segoe UI" charset="0"/>
                  <a:cs typeface="Segoe UI" panose="020B0502040204020203" pitchFamily="34"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AZURE Blue</a:t>
                </a:r>
              </a:p>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R0 G120 B215</a:t>
                </a:r>
                <a:br>
                  <a:rPr lang="en-US" sz="700" b="0" i="0">
                    <a:solidFill>
                      <a:schemeClr val="bg2"/>
                    </a:solidFill>
                    <a:latin typeface="Segoe UI" panose="020B0502040204020203" pitchFamily="34" charset="0"/>
                    <a:ea typeface="Segoe UI Semibold" charset="0"/>
                    <a:cs typeface="Segoe UI" panose="020B0502040204020203" pitchFamily="34" charset="0"/>
                  </a:rPr>
                </a:br>
                <a:r>
                  <a:rPr lang="tr-TR" sz="700" b="0" i="0">
                    <a:solidFill>
                      <a:schemeClr val="bg2"/>
                    </a:solidFill>
                    <a:latin typeface="Segoe UI" panose="020B0502040204020203" pitchFamily="34" charset="0"/>
                    <a:ea typeface="Segoe UI Semibold" charset="0"/>
                    <a:cs typeface="Segoe UI" panose="020B0502040204020203" pitchFamily="34" charset="0"/>
                  </a:rPr>
                  <a:t>0078D7</a:t>
                </a:r>
                <a:endParaRPr lang="en-US" sz="700" b="0" i="0">
                  <a:solidFill>
                    <a:schemeClr val="bg2"/>
                  </a:solidFill>
                  <a:latin typeface="Segoe UI" panose="020B0502040204020203" pitchFamily="34" charset="0"/>
                  <a:ea typeface="Segoe UI Semibold" charset="0"/>
                  <a:cs typeface="Segoe UI" panose="020B0502040204020203" pitchFamily="34"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Semibold" charset="0"/>
                  <a:cs typeface="Segoe UI" panose="020B0502040204020203" pitchFamily="34"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R0 G138 B249</a:t>
                </a:r>
                <a:br>
                  <a:rPr lang="en-US" sz="700" b="0" i="0">
                    <a:solidFill>
                      <a:schemeClr val="bg2"/>
                    </a:solidFill>
                    <a:latin typeface="Segoe UI" panose="020B0502040204020203" pitchFamily="34" charset="0"/>
                    <a:ea typeface="Segoe UI Semibold" charset="0"/>
                    <a:cs typeface="Segoe UI" panose="020B0502040204020203" pitchFamily="34" charset="0"/>
                  </a:rPr>
                </a:br>
                <a:r>
                  <a:rPr lang="is-IS" sz="700" b="0" i="0">
                    <a:solidFill>
                      <a:schemeClr val="bg2"/>
                    </a:solidFill>
                    <a:latin typeface="Segoe UI" panose="020B0502040204020203" pitchFamily="34" charset="0"/>
                    <a:ea typeface="Segoe UI Semibold" charset="0"/>
                    <a:cs typeface="Segoe UI" panose="020B0502040204020203" pitchFamily="34" charset="0"/>
                  </a:rPr>
                  <a:t>008AF9</a:t>
                </a:r>
                <a:endParaRPr lang="en-US" sz="700" b="0" i="0">
                  <a:solidFill>
                    <a:schemeClr val="bg2"/>
                  </a:solidFill>
                  <a:latin typeface="Segoe UI" panose="020B0502040204020203" pitchFamily="34" charset="0"/>
                  <a:ea typeface="Segoe UI Semibold" charset="0"/>
                  <a:cs typeface="Segoe UI" panose="020B0502040204020203" pitchFamily="34"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charset="0"/>
                  <a:cs typeface="Segoe UI" panose="020B0502040204020203" pitchFamily="34"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Medium Blue</a:t>
                </a:r>
              </a:p>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R77 G176 B255</a:t>
                </a:r>
                <a:br>
                  <a:rPr lang="en-US" sz="700" b="0" i="0">
                    <a:solidFill>
                      <a:schemeClr val="tx2"/>
                    </a:solidFill>
                    <a:latin typeface="Segoe UI" panose="020B0502040204020203" pitchFamily="34" charset="0"/>
                    <a:ea typeface="Segoe UI Semibold" charset="0"/>
                    <a:cs typeface="Segoe UI" panose="020B0502040204020203" pitchFamily="34" charset="0"/>
                  </a:rPr>
                </a:br>
                <a:r>
                  <a:rPr lang="cs-CZ" sz="700" b="0" i="0">
                    <a:solidFill>
                      <a:schemeClr val="tx2"/>
                    </a:solidFill>
                    <a:latin typeface="Segoe UI" panose="020B0502040204020203" pitchFamily="34" charset="0"/>
                    <a:ea typeface="Segoe UI Semibold" charset="0"/>
                    <a:cs typeface="Segoe UI" panose="020B0502040204020203" pitchFamily="34" charset="0"/>
                  </a:rPr>
                  <a:t>4DB0FF</a:t>
                </a:r>
                <a:endParaRPr lang="en-US" sz="700" b="0" i="0">
                  <a:solidFill>
                    <a:schemeClr val="tx2"/>
                  </a:solidFill>
                  <a:latin typeface="Segoe UI" panose="020B0502040204020203" pitchFamily="34" charset="0"/>
                  <a:ea typeface="Segoe UI Semibold" charset="0"/>
                  <a:cs typeface="Segoe UI" panose="020B0502040204020203" pitchFamily="34"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Semibold" charset="0"/>
                  <a:cs typeface="Segoe UI" panose="020B0502040204020203" pitchFamily="34"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R148 G208 B255</a:t>
                </a:r>
                <a:br>
                  <a:rPr lang="en-US" sz="700" b="0" i="0">
                    <a:solidFill>
                      <a:schemeClr val="tx2"/>
                    </a:solidFill>
                    <a:latin typeface="Segoe UI" panose="020B0502040204020203" pitchFamily="34" charset="0"/>
                    <a:ea typeface="Segoe UI Semibold" charset="0"/>
                    <a:cs typeface="Segoe UI" panose="020B0502040204020203" pitchFamily="34" charset="0"/>
                  </a:rPr>
                </a:br>
                <a:r>
                  <a:rPr lang="en-US" sz="700" b="0" i="0">
                    <a:solidFill>
                      <a:schemeClr val="tx2"/>
                    </a:solidFill>
                    <a:latin typeface="Segoe UI" panose="020B0502040204020203" pitchFamily="34" charset="0"/>
                    <a:ea typeface="Segoe UI Semibold" charset="0"/>
                    <a:cs typeface="Segoe UI" panose="020B0502040204020203" pitchFamily="34"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charset="0"/>
                <a:cs typeface="Segoe UI" panose="020B0502040204020203" pitchFamily="34"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Light Blue</a:t>
              </a:r>
            </a:p>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R177 G214 B242</a:t>
              </a:r>
              <a:br>
                <a:rPr lang="en-US" sz="700" b="0" i="0">
                  <a:solidFill>
                    <a:schemeClr val="tx2"/>
                  </a:solidFill>
                  <a:latin typeface="Segoe UI" panose="020B0502040204020203" pitchFamily="34" charset="0"/>
                  <a:ea typeface="Segoe UI Semibold" charset="0"/>
                  <a:cs typeface="Segoe UI" panose="020B0502040204020203" pitchFamily="34" charset="0"/>
                </a:rPr>
              </a:br>
              <a:r>
                <a:rPr lang="en-US" sz="700" b="0" i="0">
                  <a:solidFill>
                    <a:schemeClr val="tx2"/>
                  </a:solidFill>
                  <a:latin typeface="Segoe UI" panose="020B0502040204020203" pitchFamily="34" charset="0"/>
                  <a:ea typeface="Segoe UI Semibold" charset="0"/>
                  <a:cs typeface="Segoe UI" panose="020B0502040204020203" pitchFamily="34"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Semibold" charset="0"/>
                  <a:cs typeface="Segoe UI" panose="020B0502040204020203" pitchFamily="34"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R217 G217 B217</a:t>
                </a:r>
                <a:br>
                  <a:rPr lang="en-US" sz="700" b="0" i="0">
                    <a:solidFill>
                      <a:schemeClr val="tx2"/>
                    </a:solidFill>
                    <a:latin typeface="Segoe UI" panose="020B0502040204020203" pitchFamily="34" charset="0"/>
                    <a:ea typeface="Segoe UI Semibold" charset="0"/>
                    <a:cs typeface="Segoe UI" panose="020B0502040204020203" pitchFamily="34" charset="0"/>
                  </a:rPr>
                </a:br>
                <a:r>
                  <a:rPr lang="en-US" sz="700" b="0" i="0">
                    <a:solidFill>
                      <a:schemeClr val="tx2"/>
                    </a:solidFill>
                    <a:latin typeface="Segoe UI" panose="020B0502040204020203" pitchFamily="34" charset="0"/>
                    <a:ea typeface="Segoe UI Semibold" charset="0"/>
                    <a:cs typeface="Segoe UI" panose="020B0502040204020203" pitchFamily="34"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Semibold" charset="0"/>
                  <a:cs typeface="Segoe UI" panose="020B0502040204020203" pitchFamily="34"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R3 G90 B160</a:t>
                </a:r>
                <a:br>
                  <a:rPr lang="en-US" sz="700" b="0" i="0">
                    <a:solidFill>
                      <a:schemeClr val="bg2"/>
                    </a:solidFill>
                    <a:latin typeface="Segoe UI" panose="020B0502040204020203" pitchFamily="34" charset="0"/>
                    <a:ea typeface="Segoe UI Semibold" charset="0"/>
                    <a:cs typeface="Segoe UI" panose="020B0502040204020203" pitchFamily="34" charset="0"/>
                  </a:rPr>
                </a:br>
                <a:r>
                  <a:rPr lang="en-US" sz="700" b="0" i="0">
                    <a:solidFill>
                      <a:schemeClr val="bg2"/>
                    </a:solidFill>
                    <a:latin typeface="Segoe UI" panose="020B0502040204020203" pitchFamily="34" charset="0"/>
                    <a:ea typeface="Segoe UI Semibold" charset="0"/>
                    <a:cs typeface="Segoe UI" panose="020B0502040204020203" pitchFamily="34"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Semibold" charset="0"/>
                  <a:cs typeface="Segoe UI" panose="020B0502040204020203" pitchFamily="34"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bg2"/>
                    </a:solidFill>
                    <a:latin typeface="Segoe UI" panose="020B0502040204020203" pitchFamily="34" charset="0"/>
                    <a:ea typeface="Segoe UI Semibold" charset="0"/>
                    <a:cs typeface="Segoe UI" panose="020B0502040204020203" pitchFamily="34" charset="0"/>
                  </a:rPr>
                  <a:t>R121 G121 B121</a:t>
                </a:r>
                <a:br>
                  <a:rPr lang="en-US" sz="700" b="0" i="0">
                    <a:solidFill>
                      <a:schemeClr val="bg2"/>
                    </a:solidFill>
                    <a:latin typeface="Segoe UI" panose="020B0502040204020203" pitchFamily="34" charset="0"/>
                    <a:ea typeface="Segoe UI Semibold" charset="0"/>
                    <a:cs typeface="Segoe UI" panose="020B0502040204020203" pitchFamily="34" charset="0"/>
                  </a:rPr>
                </a:br>
                <a:r>
                  <a:rPr lang="fi-FI" sz="700" b="0" i="0">
                    <a:solidFill>
                      <a:schemeClr val="bg2"/>
                    </a:solidFill>
                    <a:latin typeface="Segoe UI" panose="020B0502040204020203" pitchFamily="34" charset="0"/>
                    <a:ea typeface="Segoe UI Semibold" charset="0"/>
                    <a:cs typeface="Segoe UI" panose="020B0502040204020203" pitchFamily="34" charset="0"/>
                  </a:rPr>
                  <a:t>797979</a:t>
                </a:r>
                <a:endParaRPr lang="en-US" sz="700" b="0" i="0">
                  <a:solidFill>
                    <a:schemeClr val="bg2"/>
                  </a:solidFill>
                  <a:latin typeface="Segoe UI" panose="020B0502040204020203" pitchFamily="34" charset="0"/>
                  <a:ea typeface="Segoe UI Semibold" charset="0"/>
                  <a:cs typeface="Segoe UI" panose="020B0502040204020203" pitchFamily="34"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0" i="0">
                  <a:latin typeface="Segoe UI" panose="020B0502040204020203" pitchFamily="34" charset="0"/>
                  <a:ea typeface="Segoe UI" charset="0"/>
                  <a:cs typeface="Segoe UI" panose="020B0502040204020203" pitchFamily="34"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BACKGROUND 2</a:t>
                </a:r>
              </a:p>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R233 G233 B233</a:t>
                </a:r>
                <a:br>
                  <a:rPr lang="en-US" sz="700" b="0" i="0">
                    <a:solidFill>
                      <a:schemeClr val="tx2"/>
                    </a:solidFill>
                    <a:latin typeface="Segoe UI" panose="020B0502040204020203" pitchFamily="34" charset="0"/>
                    <a:ea typeface="Segoe UI Semibold" charset="0"/>
                    <a:cs typeface="Segoe UI" panose="020B0502040204020203" pitchFamily="34" charset="0"/>
                  </a:rPr>
                </a:br>
                <a:r>
                  <a:rPr lang="en-US" sz="700" b="0" i="0">
                    <a:solidFill>
                      <a:schemeClr val="tx2"/>
                    </a:solidFill>
                    <a:latin typeface="Segoe UI" panose="020B0502040204020203" pitchFamily="34" charset="0"/>
                    <a:ea typeface="Segoe UI Semibold" charset="0"/>
                    <a:cs typeface="Segoe UI" panose="020B0502040204020203" pitchFamily="34"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0" i="0">
                  <a:solidFill>
                    <a:schemeClr val="tx2"/>
                  </a:solidFill>
                  <a:latin typeface="Segoe UI" panose="020B0502040204020203" pitchFamily="34" charset="0"/>
                  <a:ea typeface="Segoe UI Semibold" charset="0"/>
                  <a:cs typeface="Segoe UI" panose="020B0502040204020203" pitchFamily="34" charset="0"/>
                </a:rPr>
                <a:t>Primary Colors</a:t>
              </a:r>
            </a:p>
          </p:txBody>
        </p:sp>
      </p:grpSp>
    </p:spTree>
    <p:extLst>
      <p:ext uri="{BB962C8B-B14F-4D97-AF65-F5344CB8AC3E}">
        <p14:creationId xmlns:p14="http://schemas.microsoft.com/office/powerpoint/2010/main" val="4149746091"/>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67" r:id="rId31"/>
  </p:sldLayoutIdLst>
  <p:transition>
    <p:fade/>
  </p:transition>
  <p:txStyles>
    <p:titleStyle>
      <a:lvl1pPr marL="0" indent="0" algn="l" defTabSz="914132" rtl="0" eaLnBrk="1" latinLnBrk="0" hangingPunct="1">
        <a:lnSpc>
          <a:spcPct val="90000"/>
        </a:lnSpc>
        <a:spcBef>
          <a:spcPct val="0"/>
        </a:spcBef>
        <a:buFont typeface="Arial" charset="0"/>
        <a:buNone/>
        <a:defRPr lang="en-US" sz="4400" b="0" i="0" kern="1200" spc="-1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0" i="0" kern="120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481298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aka.ms/ChaosStudioPreview" TargetMode="External"/><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ACCFA13-4BAE-4DC2-BC30-51710C39D043}"/>
              </a:ext>
            </a:extLst>
          </p:cNvPr>
          <p:cNvSpPr>
            <a:spLocks noGrp="1"/>
          </p:cNvSpPr>
          <p:nvPr>
            <p:ph type="title"/>
          </p:nvPr>
        </p:nvSpPr>
        <p:spPr>
          <a:xfrm>
            <a:off x="457200" y="2366888"/>
            <a:ext cx="10553700" cy="1402854"/>
          </a:xfrm>
        </p:spPr>
        <p:txBody>
          <a:bodyPr/>
          <a:lstStyle/>
          <a:p>
            <a:r>
              <a:rPr lang="en-US" dirty="0">
                <a:solidFill>
                  <a:schemeClr val="tx1"/>
                </a:solidFill>
                <a:latin typeface="Segoe UI Semibold" panose="020B0502040204020203" pitchFamily="34" charset="0"/>
                <a:cs typeface="Segoe UI Semibold" panose="020B0502040204020203" pitchFamily="34" charset="0"/>
              </a:rPr>
              <a:t>Azure Chaos Studio</a:t>
            </a:r>
          </a:p>
        </p:txBody>
      </p:sp>
      <p:sp>
        <p:nvSpPr>
          <p:cNvPr id="10" name="Text Placeholder 2">
            <a:extLst>
              <a:ext uri="{FF2B5EF4-FFF2-40B4-BE49-F238E27FC236}">
                <a16:creationId xmlns:a16="http://schemas.microsoft.com/office/drawing/2014/main" id="{F9F5EB67-8A16-444B-9663-04CEB42771A4}"/>
              </a:ext>
            </a:extLst>
          </p:cNvPr>
          <p:cNvSpPr>
            <a:spLocks noGrp="1"/>
          </p:cNvSpPr>
          <p:nvPr>
            <p:ph type="body" idx="7"/>
          </p:nvPr>
        </p:nvSpPr>
        <p:spPr>
          <a:xfrm>
            <a:off x="457200" y="3648719"/>
            <a:ext cx="10945907" cy="732137"/>
          </a:xfrm>
        </p:spPr>
        <p:txBody>
          <a:bodyPr/>
          <a:lstStyle/>
          <a:p>
            <a:pPr marL="0" indent="6350"/>
            <a:r>
              <a:rPr lang="en-US" sz="2800">
                <a:solidFill>
                  <a:schemeClr val="tx2"/>
                </a:solidFill>
                <a:latin typeface="Segoe UI Semibold" panose="020B0502040204020203" pitchFamily="34" charset="0"/>
                <a:cs typeface="Segoe UI Semibold" panose="020B0502040204020203" pitchFamily="34" charset="0"/>
              </a:rPr>
              <a:t>Improve resilience through chaos engineering and fault injection</a:t>
            </a:r>
          </a:p>
        </p:txBody>
      </p:sp>
      <p:pic>
        <p:nvPicPr>
          <p:cNvPr id="3" name="Picture 2">
            <a:extLst>
              <a:ext uri="{FF2B5EF4-FFF2-40B4-BE49-F238E27FC236}">
                <a16:creationId xmlns:a16="http://schemas.microsoft.com/office/drawing/2014/main" id="{3DEFC3F3-2950-B74C-8A5F-19E6CAA78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705" y="350919"/>
            <a:ext cx="3096092" cy="362116"/>
          </a:xfrm>
          <a:prstGeom prst="rect">
            <a:avLst/>
          </a:prstGeom>
        </p:spPr>
      </p:pic>
      <p:pic>
        <p:nvPicPr>
          <p:cNvPr id="5" name="Picture 4">
            <a:extLst>
              <a:ext uri="{FF2B5EF4-FFF2-40B4-BE49-F238E27FC236}">
                <a16:creationId xmlns:a16="http://schemas.microsoft.com/office/drawing/2014/main" id="{78964CC0-9165-5347-95D5-D41F38E7A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3217637" cy="1061031"/>
          </a:xfrm>
          <a:prstGeom prst="rect">
            <a:avLst/>
          </a:prstGeom>
        </p:spPr>
      </p:pic>
    </p:spTree>
    <p:extLst>
      <p:ext uri="{BB962C8B-B14F-4D97-AF65-F5344CB8AC3E}">
        <p14:creationId xmlns:p14="http://schemas.microsoft.com/office/powerpoint/2010/main" val="4122592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00B5B72-8A9B-4232-BCEF-683EE454F658}"/>
              </a:ext>
            </a:extLst>
          </p:cNvPr>
          <p:cNvSpPr>
            <a:spLocks noGrp="1"/>
          </p:cNvSpPr>
          <p:nvPr>
            <p:ph type="title"/>
          </p:nvPr>
        </p:nvSpPr>
        <p:spPr>
          <a:xfrm>
            <a:off x="220133" y="228535"/>
            <a:ext cx="11277599" cy="594360"/>
          </a:xfrm>
        </p:spPr>
        <p:txBody>
          <a:bodyPr anchor="t">
            <a:normAutofit/>
          </a:bodyPr>
          <a:lstStyle/>
          <a:p>
            <a:r>
              <a:rPr lang="en-US" sz="4100">
                <a:latin typeface="+mn-lt"/>
              </a:rPr>
              <a:t>Chaos Experiments</a:t>
            </a:r>
          </a:p>
        </p:txBody>
      </p:sp>
      <p:sp>
        <p:nvSpPr>
          <p:cNvPr id="2" name="Subtitle 1">
            <a:extLst>
              <a:ext uri="{FF2B5EF4-FFF2-40B4-BE49-F238E27FC236}">
                <a16:creationId xmlns:a16="http://schemas.microsoft.com/office/drawing/2014/main" id="{19553560-A77F-43B2-A8B3-838FE102F455}"/>
              </a:ext>
            </a:extLst>
          </p:cNvPr>
          <p:cNvSpPr>
            <a:spLocks noGrp="1"/>
          </p:cNvSpPr>
          <p:nvPr>
            <p:ph type="subTitle" idx="27"/>
          </p:nvPr>
        </p:nvSpPr>
        <p:spPr>
          <a:xfrm>
            <a:off x="220133" y="822895"/>
            <a:ext cx="11277600" cy="685800"/>
          </a:xfrm>
        </p:spPr>
        <p:txBody>
          <a:bodyPr>
            <a:normAutofit/>
          </a:bodyPr>
          <a:lstStyle/>
          <a:p>
            <a:r>
              <a:rPr lang="en-US">
                <a:latin typeface="+mn-lt"/>
              </a:rPr>
              <a:t>Orchestrated scenarios of faults applied to resource targets</a:t>
            </a:r>
          </a:p>
        </p:txBody>
      </p:sp>
      <p:sp>
        <p:nvSpPr>
          <p:cNvPr id="10" name="Content Placeholder 9">
            <a:extLst>
              <a:ext uri="{FF2B5EF4-FFF2-40B4-BE49-F238E27FC236}">
                <a16:creationId xmlns:a16="http://schemas.microsoft.com/office/drawing/2014/main" id="{CCF3FD49-1517-4796-9484-AA4BC1210641}"/>
              </a:ext>
            </a:extLst>
          </p:cNvPr>
          <p:cNvSpPr>
            <a:spLocks noGrp="1"/>
          </p:cNvSpPr>
          <p:nvPr>
            <p:ph idx="33"/>
          </p:nvPr>
        </p:nvSpPr>
        <p:spPr>
          <a:xfrm>
            <a:off x="4910668" y="1645920"/>
            <a:ext cx="6352756" cy="4735027"/>
          </a:xfrm>
        </p:spPr>
        <p:txBody>
          <a:bodyPr wrap="square">
            <a:normAutofit/>
          </a:bodyPr>
          <a:lstStyle/>
          <a:p>
            <a:pPr>
              <a:lnSpc>
                <a:spcPct val="100000"/>
              </a:lnSpc>
            </a:pPr>
            <a:r>
              <a:rPr lang="en-US" sz="2000">
                <a:solidFill>
                  <a:schemeClr val="accent2">
                    <a:lumMod val="50000"/>
                  </a:schemeClr>
                </a:solidFill>
                <a:latin typeface="+mn-lt"/>
                <a:cs typeface="Segoe UI" panose="020B0502040204020203" pitchFamily="34" charset="0"/>
              </a:rPr>
              <a:t>Steps</a:t>
            </a:r>
            <a:r>
              <a:rPr lang="en-US" sz="2000">
                <a:latin typeface="+mn-lt"/>
              </a:rPr>
              <a:t> run sequentially</a:t>
            </a:r>
          </a:p>
          <a:p>
            <a:pPr>
              <a:lnSpc>
                <a:spcPct val="100000"/>
              </a:lnSpc>
            </a:pPr>
            <a:r>
              <a:rPr lang="en-US" sz="2000">
                <a:solidFill>
                  <a:schemeClr val="accent2">
                    <a:lumMod val="50000"/>
                  </a:schemeClr>
                </a:solidFill>
                <a:latin typeface="+mn-lt"/>
                <a:cs typeface="Segoe UI" panose="020B0502040204020203" pitchFamily="34" charset="0"/>
              </a:rPr>
              <a:t>Branches</a:t>
            </a:r>
            <a:r>
              <a:rPr lang="en-US" sz="2000">
                <a:latin typeface="+mn-lt"/>
              </a:rPr>
              <a:t> run in parallel within a step</a:t>
            </a:r>
          </a:p>
          <a:p>
            <a:pPr>
              <a:lnSpc>
                <a:spcPct val="100000"/>
              </a:lnSpc>
            </a:pPr>
            <a:r>
              <a:rPr lang="en-US" sz="2000">
                <a:solidFill>
                  <a:schemeClr val="accent2">
                    <a:lumMod val="50000"/>
                  </a:schemeClr>
                </a:solidFill>
                <a:latin typeface="+mn-lt"/>
                <a:cs typeface="Segoe UI" panose="020B0502040204020203" pitchFamily="34" charset="0"/>
              </a:rPr>
              <a:t>Actions</a:t>
            </a:r>
            <a:r>
              <a:rPr lang="en-US" sz="2000">
                <a:latin typeface="+mn-lt"/>
              </a:rPr>
              <a:t> execute a fault or add a time delay</a:t>
            </a:r>
          </a:p>
          <a:p>
            <a:pPr>
              <a:lnSpc>
                <a:spcPct val="100000"/>
              </a:lnSpc>
            </a:pPr>
            <a:r>
              <a:rPr lang="en-US" sz="2000">
                <a:solidFill>
                  <a:srgbClr val="950D07"/>
                </a:solidFill>
                <a:latin typeface="+mn-lt"/>
                <a:cs typeface="Segoe UI" panose="020B0502040204020203" pitchFamily="34" charset="0"/>
              </a:rPr>
              <a:t>Selectors </a:t>
            </a:r>
            <a:r>
              <a:rPr lang="en-US" sz="2000">
                <a:latin typeface="+mn-lt"/>
              </a:rPr>
              <a:t>group a set of target resources for fault injection</a:t>
            </a:r>
          </a:p>
          <a:p>
            <a:pPr marL="0" marR="0" lvl="0" indent="0" algn="l" defTabSz="914132" rtl="0" eaLnBrk="1" fontAlgn="auto" latinLnBrk="0" hangingPunct="1">
              <a:lnSpc>
                <a:spcPct val="100000"/>
              </a:lnSpc>
              <a:spcBef>
                <a:spcPts val="1200"/>
              </a:spcBef>
              <a:spcAft>
                <a:spcPts val="600"/>
              </a:spcAft>
              <a:buClr>
                <a:srgbClr val="E9E9E9"/>
              </a:buClr>
              <a:buSzPct val="120000"/>
              <a:buFontTx/>
              <a:buNone/>
              <a:tabLst/>
              <a:defRPr/>
            </a:pPr>
            <a:r>
              <a:rPr kumimoji="0" lang="en-US" sz="2000" u="none" strike="noStrike" kern="1200" cap="none" spc="0" normalizeH="0" baseline="0" noProof="0">
                <a:ln>
                  <a:noFill/>
                </a:ln>
                <a:solidFill>
                  <a:srgbClr val="950D07"/>
                </a:solidFill>
                <a:effectLst/>
                <a:uLnTx/>
                <a:uFillTx/>
                <a:latin typeface="+mn-lt"/>
                <a:cs typeface="Segoe UI" panose="020B0502040204020203" pitchFamily="34" charset="0"/>
              </a:rPr>
              <a:t>Targets </a:t>
            </a:r>
            <a:r>
              <a:rPr kumimoji="0" lang="en-US" sz="2000" u="none" strike="noStrike" kern="1200" cap="none" spc="0" normalizeH="0" baseline="0" noProof="0">
                <a:ln>
                  <a:noFill/>
                </a:ln>
                <a:solidFill>
                  <a:srgbClr val="000000"/>
                </a:solidFill>
                <a:effectLst/>
                <a:uLnTx/>
                <a:uFillTx/>
                <a:latin typeface="+mn-lt"/>
              </a:rPr>
              <a:t>describe Azure resources onboarded to Chaos Studio</a:t>
            </a:r>
          </a:p>
        </p:txBody>
      </p:sp>
      <p:sp>
        <p:nvSpPr>
          <p:cNvPr id="3" name="Rectangle 2">
            <a:extLst>
              <a:ext uri="{FF2B5EF4-FFF2-40B4-BE49-F238E27FC236}">
                <a16:creationId xmlns:a16="http://schemas.microsoft.com/office/drawing/2014/main" id="{203B3C54-4E1B-435A-A77D-4F7D59EB79F4}"/>
              </a:ext>
            </a:extLst>
          </p:cNvPr>
          <p:cNvSpPr/>
          <p:nvPr/>
        </p:nvSpPr>
        <p:spPr>
          <a:xfrm>
            <a:off x="410632" y="1390822"/>
            <a:ext cx="4017435" cy="52386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a:t>Chaos Experiment</a:t>
            </a:r>
          </a:p>
        </p:txBody>
      </p:sp>
      <p:sp>
        <p:nvSpPr>
          <p:cNvPr id="5" name="Rectangle 4">
            <a:extLst>
              <a:ext uri="{FF2B5EF4-FFF2-40B4-BE49-F238E27FC236}">
                <a16:creationId xmlns:a16="http://schemas.microsoft.com/office/drawing/2014/main" id="{182CA712-5CCE-4DD8-9AED-4C336ABB13D9}"/>
              </a:ext>
            </a:extLst>
          </p:cNvPr>
          <p:cNvSpPr/>
          <p:nvPr/>
        </p:nvSpPr>
        <p:spPr>
          <a:xfrm>
            <a:off x="785624" y="1740133"/>
            <a:ext cx="3534585" cy="22613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400" b="1">
                <a:solidFill>
                  <a:schemeClr val="bg1"/>
                </a:solidFill>
              </a:rPr>
              <a:t>Step 1</a:t>
            </a:r>
          </a:p>
        </p:txBody>
      </p:sp>
      <p:sp>
        <p:nvSpPr>
          <p:cNvPr id="17" name="TextBox 16">
            <a:extLst>
              <a:ext uri="{FF2B5EF4-FFF2-40B4-BE49-F238E27FC236}">
                <a16:creationId xmlns:a16="http://schemas.microsoft.com/office/drawing/2014/main" id="{FCC32723-53CD-43F1-9CC2-3EEAEA0A6752}"/>
              </a:ext>
            </a:extLst>
          </p:cNvPr>
          <p:cNvSpPr txBox="1"/>
          <p:nvPr/>
        </p:nvSpPr>
        <p:spPr>
          <a:xfrm rot="16200000">
            <a:off x="-502587" y="3669518"/>
            <a:ext cx="2225822" cy="261610"/>
          </a:xfrm>
          <a:prstGeom prst="rect">
            <a:avLst/>
          </a:prstGeom>
          <a:noFill/>
        </p:spPr>
        <p:txBody>
          <a:bodyPr wrap="square" rtlCol="0">
            <a:spAutoFit/>
          </a:bodyPr>
          <a:lstStyle>
            <a:defPPr>
              <a:defRPr lang="fr-FR"/>
            </a:defPPr>
            <a:lvl1pPr algn="ctr">
              <a:defRPr sz="1200">
                <a:solidFill>
                  <a:schemeClr val="bg1">
                    <a:lumMod val="85000"/>
                  </a:schemeClr>
                </a:solidFill>
              </a:defRPr>
            </a:lvl1pPr>
          </a:lstStyle>
          <a:p>
            <a:r>
              <a:rPr lang="en-US" sz="1100">
                <a:solidFill>
                  <a:schemeClr val="bg1"/>
                </a:solidFill>
              </a:rPr>
              <a:t>Steps: Run one after the other</a:t>
            </a:r>
          </a:p>
        </p:txBody>
      </p:sp>
      <p:sp>
        <p:nvSpPr>
          <p:cNvPr id="7" name="Rectangle 6">
            <a:extLst>
              <a:ext uri="{FF2B5EF4-FFF2-40B4-BE49-F238E27FC236}">
                <a16:creationId xmlns:a16="http://schemas.microsoft.com/office/drawing/2014/main" id="{0B524973-A8CB-4D91-BEDD-806FA593E4B9}"/>
              </a:ext>
            </a:extLst>
          </p:cNvPr>
          <p:cNvSpPr/>
          <p:nvPr/>
        </p:nvSpPr>
        <p:spPr>
          <a:xfrm>
            <a:off x="1126748" y="2089442"/>
            <a:ext cx="3081842" cy="12295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b="1">
                <a:solidFill>
                  <a:schemeClr val="tx1"/>
                </a:solidFill>
              </a:rPr>
              <a:t>Branch 1</a:t>
            </a:r>
          </a:p>
        </p:txBody>
      </p:sp>
      <p:sp>
        <p:nvSpPr>
          <p:cNvPr id="19" name="TextBox 18">
            <a:extLst>
              <a:ext uri="{FF2B5EF4-FFF2-40B4-BE49-F238E27FC236}">
                <a16:creationId xmlns:a16="http://schemas.microsoft.com/office/drawing/2014/main" id="{CAB5CBFD-09EE-4BE5-A5A0-F244BB08C402}"/>
              </a:ext>
            </a:extLst>
          </p:cNvPr>
          <p:cNvSpPr txBox="1"/>
          <p:nvPr/>
        </p:nvSpPr>
        <p:spPr>
          <a:xfrm rot="16200000">
            <a:off x="-164180" y="2881554"/>
            <a:ext cx="2225821" cy="261610"/>
          </a:xfrm>
          <a:prstGeom prst="rect">
            <a:avLst/>
          </a:prstGeom>
          <a:noFill/>
        </p:spPr>
        <p:txBody>
          <a:bodyPr wrap="square" rtlCol="0">
            <a:spAutoFit/>
          </a:bodyPr>
          <a:lstStyle/>
          <a:p>
            <a:pPr algn="ctr"/>
            <a:r>
              <a:rPr lang="en-US" sz="1050">
                <a:solidFill>
                  <a:schemeClr val="bg1">
                    <a:lumMod val="90000"/>
                  </a:schemeClr>
                </a:solidFill>
              </a:rPr>
              <a:t>Branches: Run at the same time</a:t>
            </a:r>
          </a:p>
        </p:txBody>
      </p:sp>
      <p:sp>
        <p:nvSpPr>
          <p:cNvPr id="21" name="Rectangle 20">
            <a:extLst>
              <a:ext uri="{FF2B5EF4-FFF2-40B4-BE49-F238E27FC236}">
                <a16:creationId xmlns:a16="http://schemas.microsoft.com/office/drawing/2014/main" id="{DE869A76-6AB6-47EE-97BD-62C4EEA53C29}"/>
              </a:ext>
            </a:extLst>
          </p:cNvPr>
          <p:cNvSpPr/>
          <p:nvPr/>
        </p:nvSpPr>
        <p:spPr>
          <a:xfrm>
            <a:off x="1331032" y="2320937"/>
            <a:ext cx="2807797" cy="933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00" b="1"/>
              <a:t>Fault (“Action”) 1</a:t>
            </a:r>
          </a:p>
          <a:p>
            <a:r>
              <a:rPr lang="en-US" sz="1100"/>
              <a:t>Type: CPU Pressure</a:t>
            </a:r>
          </a:p>
          <a:p>
            <a:r>
              <a:rPr lang="en-US" sz="1100"/>
              <a:t>Parameters: 99%, all processes</a:t>
            </a:r>
          </a:p>
          <a:p>
            <a:r>
              <a:rPr lang="en-US" sz="1100"/>
              <a:t>Duration: 10 minutes</a:t>
            </a:r>
          </a:p>
          <a:p>
            <a:r>
              <a:rPr lang="en-US" sz="1100"/>
              <a:t>Selectors: </a:t>
            </a:r>
            <a:r>
              <a:rPr lang="en-US" sz="1100" err="1"/>
              <a:t>myServiceVMs</a:t>
            </a:r>
            <a:endParaRPr lang="en-US" sz="1100"/>
          </a:p>
        </p:txBody>
      </p:sp>
      <p:sp>
        <p:nvSpPr>
          <p:cNvPr id="13" name="Rectangle 12">
            <a:extLst>
              <a:ext uri="{FF2B5EF4-FFF2-40B4-BE49-F238E27FC236}">
                <a16:creationId xmlns:a16="http://schemas.microsoft.com/office/drawing/2014/main" id="{A7C0B188-DED4-4CEC-B751-172190E7BB7E}"/>
              </a:ext>
            </a:extLst>
          </p:cNvPr>
          <p:cNvSpPr/>
          <p:nvPr/>
        </p:nvSpPr>
        <p:spPr>
          <a:xfrm>
            <a:off x="1136225" y="3431090"/>
            <a:ext cx="3081842" cy="5044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b="1">
                <a:solidFill>
                  <a:schemeClr val="tx1"/>
                </a:solidFill>
              </a:rPr>
              <a:t>Branch 2</a:t>
            </a:r>
          </a:p>
        </p:txBody>
      </p:sp>
      <p:sp>
        <p:nvSpPr>
          <p:cNvPr id="23" name="Rectangle 22">
            <a:extLst>
              <a:ext uri="{FF2B5EF4-FFF2-40B4-BE49-F238E27FC236}">
                <a16:creationId xmlns:a16="http://schemas.microsoft.com/office/drawing/2014/main" id="{7369B27F-F698-460E-B5EC-4C72BC455DD3}"/>
              </a:ext>
            </a:extLst>
          </p:cNvPr>
          <p:cNvSpPr/>
          <p:nvPr/>
        </p:nvSpPr>
        <p:spPr>
          <a:xfrm>
            <a:off x="1331032" y="3649684"/>
            <a:ext cx="2807797" cy="2098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00" b="1"/>
              <a:t>Fault (“Action”) 1…</a:t>
            </a:r>
          </a:p>
        </p:txBody>
      </p:sp>
      <p:sp>
        <p:nvSpPr>
          <p:cNvPr id="15" name="Rectangle 14">
            <a:extLst>
              <a:ext uri="{FF2B5EF4-FFF2-40B4-BE49-F238E27FC236}">
                <a16:creationId xmlns:a16="http://schemas.microsoft.com/office/drawing/2014/main" id="{E9E0260B-4F76-45F6-BAC7-1A3F6943CF9C}"/>
              </a:ext>
            </a:extLst>
          </p:cNvPr>
          <p:cNvSpPr/>
          <p:nvPr/>
        </p:nvSpPr>
        <p:spPr>
          <a:xfrm>
            <a:off x="785624" y="4045345"/>
            <a:ext cx="3534585" cy="13318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400" b="1">
                <a:solidFill>
                  <a:schemeClr val="bg1"/>
                </a:solidFill>
              </a:rPr>
              <a:t>Step 2</a:t>
            </a:r>
          </a:p>
        </p:txBody>
      </p:sp>
      <p:sp>
        <p:nvSpPr>
          <p:cNvPr id="25" name="Rectangle 24">
            <a:extLst>
              <a:ext uri="{FF2B5EF4-FFF2-40B4-BE49-F238E27FC236}">
                <a16:creationId xmlns:a16="http://schemas.microsoft.com/office/drawing/2014/main" id="{2AD70DC9-50BD-4E9A-8B7D-EB4CD60088EB}"/>
              </a:ext>
            </a:extLst>
          </p:cNvPr>
          <p:cNvSpPr/>
          <p:nvPr/>
        </p:nvSpPr>
        <p:spPr>
          <a:xfrm>
            <a:off x="1136225" y="4357292"/>
            <a:ext cx="3081842" cy="462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b="1">
                <a:solidFill>
                  <a:schemeClr val="tx1"/>
                </a:solidFill>
              </a:rPr>
              <a:t>Branch 1</a:t>
            </a:r>
          </a:p>
        </p:txBody>
      </p:sp>
      <p:sp>
        <p:nvSpPr>
          <p:cNvPr id="27" name="Rectangle 26">
            <a:extLst>
              <a:ext uri="{FF2B5EF4-FFF2-40B4-BE49-F238E27FC236}">
                <a16:creationId xmlns:a16="http://schemas.microsoft.com/office/drawing/2014/main" id="{B93C0785-AB37-406D-B40F-79C5B84B2C00}"/>
              </a:ext>
            </a:extLst>
          </p:cNvPr>
          <p:cNvSpPr/>
          <p:nvPr/>
        </p:nvSpPr>
        <p:spPr>
          <a:xfrm>
            <a:off x="1331032" y="4575885"/>
            <a:ext cx="2807797" cy="2098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00" b="1"/>
              <a:t>Fault (“Action”) 1…</a:t>
            </a:r>
          </a:p>
        </p:txBody>
      </p:sp>
      <p:sp>
        <p:nvSpPr>
          <p:cNvPr id="29" name="Rectangle 28">
            <a:extLst>
              <a:ext uri="{FF2B5EF4-FFF2-40B4-BE49-F238E27FC236}">
                <a16:creationId xmlns:a16="http://schemas.microsoft.com/office/drawing/2014/main" id="{EEDF7EE4-5831-416F-81E0-2CCF058CEEF9}"/>
              </a:ext>
            </a:extLst>
          </p:cNvPr>
          <p:cNvSpPr/>
          <p:nvPr/>
        </p:nvSpPr>
        <p:spPr>
          <a:xfrm>
            <a:off x="1136225" y="4870896"/>
            <a:ext cx="3081842" cy="462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b="1">
                <a:solidFill>
                  <a:schemeClr val="tx1"/>
                </a:solidFill>
              </a:rPr>
              <a:t>Branch 2</a:t>
            </a:r>
          </a:p>
        </p:txBody>
      </p:sp>
      <p:sp>
        <p:nvSpPr>
          <p:cNvPr id="31" name="Rectangle 30">
            <a:extLst>
              <a:ext uri="{FF2B5EF4-FFF2-40B4-BE49-F238E27FC236}">
                <a16:creationId xmlns:a16="http://schemas.microsoft.com/office/drawing/2014/main" id="{E67078C9-4FCA-45E0-A699-71AA254132F4}"/>
              </a:ext>
            </a:extLst>
          </p:cNvPr>
          <p:cNvSpPr/>
          <p:nvPr/>
        </p:nvSpPr>
        <p:spPr>
          <a:xfrm>
            <a:off x="1331032" y="5089489"/>
            <a:ext cx="2807797" cy="2098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00" b="1"/>
              <a:t>Fault (“Action”) 1…</a:t>
            </a:r>
          </a:p>
        </p:txBody>
      </p:sp>
      <p:sp>
        <p:nvSpPr>
          <p:cNvPr id="33" name="Rectangle 32">
            <a:extLst>
              <a:ext uri="{FF2B5EF4-FFF2-40B4-BE49-F238E27FC236}">
                <a16:creationId xmlns:a16="http://schemas.microsoft.com/office/drawing/2014/main" id="{3D879B86-DF6D-4CC0-9731-523DEEA64190}"/>
              </a:ext>
            </a:extLst>
          </p:cNvPr>
          <p:cNvSpPr/>
          <p:nvPr/>
        </p:nvSpPr>
        <p:spPr>
          <a:xfrm>
            <a:off x="785624" y="5432188"/>
            <a:ext cx="3534585" cy="1147037"/>
          </a:xfrm>
          <a:prstGeom prst="rect">
            <a:avLst/>
          </a:prstGeom>
          <a:solidFill>
            <a:srgbClr val="950D07"/>
          </a:solidFill>
          <a:ln>
            <a:solidFill>
              <a:srgbClr val="6F0A05"/>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400" b="1">
                <a:solidFill>
                  <a:schemeClr val="bg2"/>
                </a:solidFill>
              </a:rPr>
              <a:t>Selectors</a:t>
            </a:r>
          </a:p>
        </p:txBody>
      </p:sp>
      <p:sp>
        <p:nvSpPr>
          <p:cNvPr id="35" name="Rectangle 34">
            <a:extLst>
              <a:ext uri="{FF2B5EF4-FFF2-40B4-BE49-F238E27FC236}">
                <a16:creationId xmlns:a16="http://schemas.microsoft.com/office/drawing/2014/main" id="{8E37BF55-F7A4-42BB-8F4B-9EC9E16D97FB}"/>
              </a:ext>
            </a:extLst>
          </p:cNvPr>
          <p:cNvSpPr/>
          <p:nvPr/>
        </p:nvSpPr>
        <p:spPr>
          <a:xfrm>
            <a:off x="1126748" y="5724391"/>
            <a:ext cx="3081842" cy="559835"/>
          </a:xfrm>
          <a:prstGeom prst="rect">
            <a:avLst/>
          </a:prstGeom>
          <a:solidFill>
            <a:srgbClr val="E42E2D"/>
          </a:solidFill>
          <a:ln>
            <a:solidFill>
              <a:srgbClr val="950D0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200" b="1"/>
              <a:t>Selector 1: “</a:t>
            </a:r>
            <a:r>
              <a:rPr lang="en-US" sz="1200" b="1" err="1"/>
              <a:t>myServiceVMs</a:t>
            </a:r>
            <a:r>
              <a:rPr lang="en-US" sz="1200" b="1"/>
              <a:t>”</a:t>
            </a:r>
            <a:endParaRPr lang="en-US" sz="1100"/>
          </a:p>
          <a:p>
            <a:r>
              <a:rPr lang="en-US" sz="1100"/>
              <a:t>Resource ID 1</a:t>
            </a:r>
          </a:p>
          <a:p>
            <a:r>
              <a:rPr lang="en-US" sz="1100"/>
              <a:t>Resource ID 2…</a:t>
            </a:r>
          </a:p>
        </p:txBody>
      </p:sp>
      <p:sp>
        <p:nvSpPr>
          <p:cNvPr id="37" name="Rectangle 36">
            <a:extLst>
              <a:ext uri="{FF2B5EF4-FFF2-40B4-BE49-F238E27FC236}">
                <a16:creationId xmlns:a16="http://schemas.microsoft.com/office/drawing/2014/main" id="{00258862-B695-45C9-A995-D326F6A197CD}"/>
              </a:ext>
            </a:extLst>
          </p:cNvPr>
          <p:cNvSpPr/>
          <p:nvPr/>
        </p:nvSpPr>
        <p:spPr>
          <a:xfrm>
            <a:off x="1126748" y="6311593"/>
            <a:ext cx="3081842" cy="229568"/>
          </a:xfrm>
          <a:prstGeom prst="rect">
            <a:avLst/>
          </a:prstGeom>
          <a:solidFill>
            <a:srgbClr val="E42E2D"/>
          </a:solidFill>
          <a:ln>
            <a:solidFill>
              <a:srgbClr val="950D0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200" b="1"/>
              <a:t>Selector 2…</a:t>
            </a:r>
            <a:endParaRPr lang="en-US" sz="1100"/>
          </a:p>
        </p:txBody>
      </p:sp>
    </p:spTree>
    <p:extLst>
      <p:ext uri="{BB962C8B-B14F-4D97-AF65-F5344CB8AC3E}">
        <p14:creationId xmlns:p14="http://schemas.microsoft.com/office/powerpoint/2010/main" val="2865141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E38FA-E18E-4D8C-B134-5C30AF71ECB0}"/>
              </a:ext>
            </a:extLst>
          </p:cNvPr>
          <p:cNvSpPr>
            <a:spLocks noGrp="1"/>
          </p:cNvSpPr>
          <p:nvPr>
            <p:ph type="title"/>
          </p:nvPr>
        </p:nvSpPr>
        <p:spPr/>
        <p:txBody>
          <a:bodyPr>
            <a:noAutofit/>
          </a:bodyPr>
          <a:lstStyle/>
          <a:p>
            <a:r>
              <a:rPr lang="en-US" sz="5500" b="0">
                <a:solidFill>
                  <a:srgbClr val="0078D4"/>
                </a:solidFill>
                <a:latin typeface="Segoe UI" panose="020B0502040204020203" pitchFamily="34" charset="0"/>
                <a:cs typeface="Segoe UI" panose="020B0502040204020203" pitchFamily="34" charset="0"/>
              </a:rPr>
              <a:t>Roadmap</a:t>
            </a:r>
          </a:p>
        </p:txBody>
      </p:sp>
      <p:sp>
        <p:nvSpPr>
          <p:cNvPr id="5" name="Content Placeholder 4">
            <a:extLst>
              <a:ext uri="{FF2B5EF4-FFF2-40B4-BE49-F238E27FC236}">
                <a16:creationId xmlns:a16="http://schemas.microsoft.com/office/drawing/2014/main" id="{34DE743C-075E-494C-91BF-99847941411A}"/>
              </a:ext>
            </a:extLst>
          </p:cNvPr>
          <p:cNvSpPr>
            <a:spLocks noGrp="1"/>
          </p:cNvSpPr>
          <p:nvPr>
            <p:ph idx="33"/>
          </p:nvPr>
        </p:nvSpPr>
        <p:spPr>
          <a:xfrm>
            <a:off x="465151" y="1325148"/>
            <a:ext cx="4875475" cy="4202988"/>
          </a:xfrm>
        </p:spPr>
        <p:txBody>
          <a:bodyPr/>
          <a:lstStyle/>
          <a:p>
            <a:r>
              <a:rPr lang="en-US" b="0">
                <a:solidFill>
                  <a:schemeClr val="accent1"/>
                </a:solidFill>
                <a:latin typeface="Segoe UI" panose="020B0502040204020203" pitchFamily="34" charset="0"/>
                <a:cs typeface="Segoe UI" panose="020B0502040204020203" pitchFamily="34" charset="0"/>
              </a:rPr>
              <a:t>Current state</a:t>
            </a:r>
          </a:p>
          <a:p>
            <a:r>
              <a:rPr lang="en-US" b="0">
                <a:latin typeface="Segoe UI" panose="020B0502040204020203" pitchFamily="34" charset="0"/>
                <a:cs typeface="Segoe UI" panose="020B0502040204020203" pitchFamily="34" charset="0"/>
              </a:rPr>
              <a:t>Private preview, requires access to Azure Canary regions</a:t>
            </a:r>
          </a:p>
          <a:p>
            <a:r>
              <a:rPr lang="en-US" b="0">
                <a:latin typeface="Segoe UI" panose="020B0502040204020203" pitchFamily="34" charset="0"/>
                <a:cs typeface="Segoe UI" panose="020B0502040204020203" pitchFamily="34" charset="0"/>
              </a:rPr>
              <a:t>Growing orchestration and fault capabilities</a:t>
            </a:r>
          </a:p>
          <a:p>
            <a:r>
              <a:rPr lang="en-US" b="0">
                <a:latin typeface="Segoe UI" panose="020B0502040204020203" pitchFamily="34" charset="0"/>
                <a:cs typeface="Segoe UI" panose="020B0502040204020203" pitchFamily="34" charset="0"/>
              </a:rPr>
              <a:t>Private preview requires commitment to run 1 experiment per month</a:t>
            </a:r>
          </a:p>
        </p:txBody>
      </p:sp>
      <p:sp>
        <p:nvSpPr>
          <p:cNvPr id="4" name="Content Placeholder 3">
            <a:extLst>
              <a:ext uri="{FF2B5EF4-FFF2-40B4-BE49-F238E27FC236}">
                <a16:creationId xmlns:a16="http://schemas.microsoft.com/office/drawing/2014/main" id="{C15D8668-6E32-4348-99B8-6E8E49835DC0}"/>
              </a:ext>
            </a:extLst>
          </p:cNvPr>
          <p:cNvSpPr>
            <a:spLocks noGrp="1"/>
          </p:cNvSpPr>
          <p:nvPr>
            <p:ph idx="26"/>
          </p:nvPr>
        </p:nvSpPr>
        <p:spPr>
          <a:xfrm>
            <a:off x="6851376" y="1325148"/>
            <a:ext cx="4668982" cy="2199930"/>
          </a:xfrm>
        </p:spPr>
        <p:txBody>
          <a:bodyPr/>
          <a:lstStyle/>
          <a:p>
            <a:r>
              <a:rPr lang="en-US" b="0">
                <a:solidFill>
                  <a:schemeClr val="accent1"/>
                </a:solidFill>
                <a:latin typeface="Segoe UI" panose="020B0502040204020203" pitchFamily="34" charset="0"/>
                <a:cs typeface="Segoe UI" panose="020B0502040204020203" pitchFamily="34" charset="0"/>
              </a:rPr>
              <a:t>Coming next</a:t>
            </a:r>
          </a:p>
          <a:p>
            <a:r>
              <a:rPr lang="en-US" b="0">
                <a:latin typeface="Segoe UI" panose="020B0502040204020203" pitchFamily="34" charset="0"/>
                <a:cs typeface="Segoe UI" panose="020B0502040204020203" pitchFamily="34" charset="0"/>
              </a:rPr>
              <a:t>Public Preview Fall 2021</a:t>
            </a:r>
          </a:p>
          <a:p>
            <a:r>
              <a:rPr lang="en-US" b="0">
                <a:latin typeface="Segoe UI" panose="020B0502040204020203" pitchFamily="34" charset="0"/>
                <a:cs typeface="Segoe UI" panose="020B0502040204020203" pitchFamily="34" charset="0"/>
              </a:rPr>
              <a:t>GA in 2022</a:t>
            </a:r>
          </a:p>
        </p:txBody>
      </p:sp>
      <p:sp>
        <p:nvSpPr>
          <p:cNvPr id="6" name="TextBox 5">
            <a:extLst>
              <a:ext uri="{FF2B5EF4-FFF2-40B4-BE49-F238E27FC236}">
                <a16:creationId xmlns:a16="http://schemas.microsoft.com/office/drawing/2014/main" id="{F13DFD0E-C91C-4CA3-9A74-78C17261ED14}"/>
              </a:ext>
            </a:extLst>
          </p:cNvPr>
          <p:cNvSpPr txBox="1"/>
          <p:nvPr/>
        </p:nvSpPr>
        <p:spPr>
          <a:xfrm>
            <a:off x="1808161" y="6168127"/>
            <a:ext cx="8575675" cy="646331"/>
          </a:xfrm>
          <a:prstGeom prst="rect">
            <a:avLst/>
          </a:prstGeom>
          <a:noFill/>
        </p:spPr>
        <p:txBody>
          <a:bodyPr wrap="square">
            <a:spAutoFit/>
          </a:bodyPr>
          <a:lstStyle/>
          <a:p>
            <a:pPr algn="ctr"/>
            <a:r>
              <a:rPr lang="en-US" sz="3600">
                <a:solidFill>
                  <a:srgbClr val="950D07"/>
                </a:solidFill>
                <a:latin typeface="Segoe UI" panose="020B0502040204020203" pitchFamily="34" charset="0"/>
                <a:cs typeface="Segoe UI" panose="020B0502040204020203" pitchFamily="34" charset="0"/>
              </a:rPr>
              <a:t>http://</a:t>
            </a:r>
            <a:r>
              <a:rPr lang="en-US" sz="3600" err="1">
                <a:solidFill>
                  <a:srgbClr val="950D07"/>
                </a:solidFill>
                <a:latin typeface="Segoe UI" panose="020B0502040204020203" pitchFamily="34" charset="0"/>
                <a:cs typeface="Segoe UI" panose="020B0502040204020203" pitchFamily="34" charset="0"/>
              </a:rPr>
              <a:t>aka.ms</a:t>
            </a:r>
            <a:r>
              <a:rPr lang="en-US" sz="3600">
                <a:solidFill>
                  <a:srgbClr val="950D07"/>
                </a:solidFill>
                <a:latin typeface="Segoe UI" panose="020B0502040204020203" pitchFamily="34" charset="0"/>
                <a:cs typeface="Segoe UI" panose="020B0502040204020203" pitchFamily="34" charset="0"/>
              </a:rPr>
              <a:t>/ChaosStudioPreview</a:t>
            </a:r>
          </a:p>
        </p:txBody>
      </p:sp>
      <p:sp>
        <p:nvSpPr>
          <p:cNvPr id="7" name="location_3" title="Icon of a map with a pin in it">
            <a:extLst>
              <a:ext uri="{FF2B5EF4-FFF2-40B4-BE49-F238E27FC236}">
                <a16:creationId xmlns:a16="http://schemas.microsoft.com/office/drawing/2014/main" id="{39F49FB2-1412-E743-BB8F-0B6D42D232B1}"/>
              </a:ext>
            </a:extLst>
          </p:cNvPr>
          <p:cNvSpPr>
            <a:spLocks noChangeAspect="1" noEditPoints="1"/>
          </p:cNvSpPr>
          <p:nvPr/>
        </p:nvSpPr>
        <p:spPr bwMode="auto">
          <a:xfrm>
            <a:off x="10909166" y="5746158"/>
            <a:ext cx="1004538" cy="843937"/>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317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24308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73AE-2E04-46DD-B8A3-99128035ECDC}"/>
              </a:ext>
            </a:extLst>
          </p:cNvPr>
          <p:cNvSpPr>
            <a:spLocks noGrp="1"/>
          </p:cNvSpPr>
          <p:nvPr>
            <p:ph type="title"/>
          </p:nvPr>
        </p:nvSpPr>
        <p:spPr>
          <a:xfrm>
            <a:off x="669236" y="881270"/>
            <a:ext cx="4591878" cy="947530"/>
          </a:xfrm>
        </p:spPr>
        <p:txBody>
          <a:bodyPr>
            <a:noAutofit/>
          </a:bodyPr>
          <a:lstStyle/>
          <a:p>
            <a:r>
              <a:rPr lang="en-US" sz="6600" b="0" dirty="0">
                <a:solidFill>
                  <a:srgbClr val="0078D4"/>
                </a:solidFill>
                <a:latin typeface="Segoe UI" panose="020B0502040204020203" pitchFamily="34" charset="0"/>
                <a:cs typeface="Segoe UI" panose="020B0502040204020203" pitchFamily="34" charset="0"/>
              </a:rPr>
              <a:t>Fault</a:t>
            </a:r>
            <a:r>
              <a:rPr lang="en-US" sz="6600" b="0" dirty="0">
                <a:solidFill>
                  <a:schemeClr val="bg1"/>
                </a:solidFill>
                <a:latin typeface="Segoe UI" panose="020B0502040204020203" pitchFamily="34" charset="0"/>
                <a:cs typeface="Segoe UI" panose="020B0502040204020203" pitchFamily="34" charset="0"/>
              </a:rPr>
              <a:t> Library</a:t>
            </a:r>
          </a:p>
        </p:txBody>
      </p:sp>
      <p:sp>
        <p:nvSpPr>
          <p:cNvPr id="3" name="Subtitle 2">
            <a:extLst>
              <a:ext uri="{FF2B5EF4-FFF2-40B4-BE49-F238E27FC236}">
                <a16:creationId xmlns:a16="http://schemas.microsoft.com/office/drawing/2014/main" id="{C32FF206-48B5-465B-B592-F4CE67D4DB12}"/>
              </a:ext>
            </a:extLst>
          </p:cNvPr>
          <p:cNvSpPr>
            <a:spLocks noGrp="1"/>
          </p:cNvSpPr>
          <p:nvPr>
            <p:ph type="subTitle" idx="27"/>
          </p:nvPr>
        </p:nvSpPr>
        <p:spPr>
          <a:xfrm>
            <a:off x="669235" y="1953986"/>
            <a:ext cx="4923183" cy="1086679"/>
          </a:xfrm>
        </p:spPr>
        <p:txBody>
          <a:bodyPr/>
          <a:lstStyle/>
          <a:p>
            <a:r>
              <a:rPr lang="en-US" sz="2800" b="0">
                <a:solidFill>
                  <a:schemeClr val="bg1"/>
                </a:solidFill>
                <a:latin typeface="Segoe UI" panose="020B0502040204020203" pitchFamily="34" charset="0"/>
                <a:cs typeface="Segoe UI" panose="020B0502040204020203" pitchFamily="34" charset="0"/>
              </a:rPr>
              <a:t>Expanding library of faults across the entire Azure stack</a:t>
            </a:r>
          </a:p>
        </p:txBody>
      </p:sp>
      <p:sp>
        <p:nvSpPr>
          <p:cNvPr id="4" name="Content Placeholder 3">
            <a:extLst>
              <a:ext uri="{FF2B5EF4-FFF2-40B4-BE49-F238E27FC236}">
                <a16:creationId xmlns:a16="http://schemas.microsoft.com/office/drawing/2014/main" id="{53E4E86C-6D0C-45BB-B672-953188CF9231}"/>
              </a:ext>
            </a:extLst>
          </p:cNvPr>
          <p:cNvSpPr>
            <a:spLocks noGrp="1"/>
          </p:cNvSpPr>
          <p:nvPr>
            <p:ph idx="26"/>
          </p:nvPr>
        </p:nvSpPr>
        <p:spPr>
          <a:xfrm>
            <a:off x="669236" y="3404389"/>
            <a:ext cx="3941954" cy="2568860"/>
          </a:xfrm>
        </p:spPr>
        <p:txBody>
          <a:bodyPr/>
          <a:lstStyle/>
          <a:p>
            <a:r>
              <a:rPr lang="en-US" sz="2000" b="0">
                <a:solidFill>
                  <a:schemeClr val="bg1"/>
                </a:solidFill>
                <a:latin typeface="Segoe UI" panose="020B0502040204020203" pitchFamily="34" charset="0"/>
                <a:cs typeface="Segoe UI" panose="020B0502040204020203" pitchFamily="34" charset="0"/>
              </a:rPr>
              <a:t>Current investments in </a:t>
            </a:r>
            <a:r>
              <a:rPr lang="en-US" sz="2000">
                <a:solidFill>
                  <a:srgbClr val="0078D4"/>
                </a:solidFill>
                <a:latin typeface="Segoe UI" panose="020B0502040204020203" pitchFamily="34" charset="0"/>
                <a:cs typeface="Segoe UI" panose="020B0502040204020203" pitchFamily="34" charset="0"/>
              </a:rPr>
              <a:t>Guest OS </a:t>
            </a:r>
            <a:r>
              <a:rPr lang="en-US" sz="2000" b="0">
                <a:solidFill>
                  <a:schemeClr val="bg1"/>
                </a:solidFill>
                <a:latin typeface="Segoe UI" panose="020B0502040204020203" pitchFamily="34" charset="0"/>
                <a:cs typeface="Segoe UI" panose="020B0502040204020203" pitchFamily="34" charset="0"/>
              </a:rPr>
              <a:t>(agent-based) and </a:t>
            </a:r>
            <a:r>
              <a:rPr lang="en-US" sz="2000">
                <a:solidFill>
                  <a:srgbClr val="0078D4"/>
                </a:solidFill>
                <a:latin typeface="Segoe UI" panose="020B0502040204020203" pitchFamily="34" charset="0"/>
                <a:cs typeface="Segoe UI" panose="020B0502040204020203" pitchFamily="34" charset="0"/>
              </a:rPr>
              <a:t>Azure resource </a:t>
            </a:r>
            <a:r>
              <a:rPr lang="en-US" sz="2000" b="0">
                <a:solidFill>
                  <a:schemeClr val="bg1"/>
                </a:solidFill>
                <a:latin typeface="Segoe UI" panose="020B0502040204020203" pitchFamily="34" charset="0"/>
                <a:cs typeface="Segoe UI" panose="020B0502040204020203" pitchFamily="34" charset="0"/>
              </a:rPr>
              <a:t>(service-direct) fault types.</a:t>
            </a:r>
          </a:p>
          <a:p>
            <a:r>
              <a:rPr lang="en-US" sz="2000">
                <a:solidFill>
                  <a:srgbClr val="0078D4"/>
                </a:solidFill>
                <a:latin typeface="Segoe UI" panose="020B0502040204020203" pitchFamily="34" charset="0"/>
                <a:cs typeface="Segoe UI" panose="020B0502040204020203" pitchFamily="34" charset="0"/>
              </a:rPr>
              <a:t>Windows</a:t>
            </a:r>
            <a:r>
              <a:rPr lang="en-US" sz="2000" b="0">
                <a:solidFill>
                  <a:schemeClr val="bg1"/>
                </a:solidFill>
                <a:latin typeface="Segoe UI" panose="020B0502040204020203" pitchFamily="34" charset="0"/>
                <a:cs typeface="Segoe UI" panose="020B0502040204020203" pitchFamily="34" charset="0"/>
              </a:rPr>
              <a:t> and </a:t>
            </a:r>
            <a:r>
              <a:rPr lang="en-US" sz="2000">
                <a:solidFill>
                  <a:srgbClr val="0078D4"/>
                </a:solidFill>
                <a:latin typeface="Segoe UI" panose="020B0502040204020203" pitchFamily="34" charset="0"/>
                <a:cs typeface="Segoe UI" panose="020B0502040204020203" pitchFamily="34" charset="0"/>
              </a:rPr>
              <a:t>Linux</a:t>
            </a:r>
            <a:r>
              <a:rPr lang="en-US" sz="2000" b="0">
                <a:solidFill>
                  <a:schemeClr val="bg1"/>
                </a:solidFill>
                <a:latin typeface="Segoe UI" panose="020B0502040204020203" pitchFamily="34" charset="0"/>
                <a:cs typeface="Segoe UI" panose="020B0502040204020203" pitchFamily="34" charset="0"/>
              </a:rPr>
              <a:t> agent support</a:t>
            </a:r>
          </a:p>
          <a:p>
            <a:r>
              <a:rPr lang="en-US" sz="2000" b="0">
                <a:solidFill>
                  <a:schemeClr val="bg1"/>
                </a:solidFill>
                <a:latin typeface="Segoe UI" panose="020B0502040204020203" pitchFamily="34" charset="0"/>
                <a:cs typeface="Segoe UI" panose="020B0502040204020203" pitchFamily="34" charset="0"/>
              </a:rPr>
              <a:t>Destructive, pressure, latency, and configuration </a:t>
            </a:r>
            <a:r>
              <a:rPr lang="en-US" sz="2000">
                <a:solidFill>
                  <a:srgbClr val="0078D4"/>
                </a:solidFill>
                <a:latin typeface="Segoe UI" panose="020B0502040204020203" pitchFamily="34" charset="0"/>
                <a:cs typeface="Segoe UI" panose="020B0502040204020203" pitchFamily="34" charset="0"/>
              </a:rPr>
              <a:t>change faults</a:t>
            </a:r>
          </a:p>
        </p:txBody>
      </p:sp>
      <p:graphicFrame>
        <p:nvGraphicFramePr>
          <p:cNvPr id="9" name="Content Placeholder 8" descr="Diagram showing Application code above Guest OS above Azure resource above Azure infrastructure.">
            <a:extLst>
              <a:ext uri="{FF2B5EF4-FFF2-40B4-BE49-F238E27FC236}">
                <a16:creationId xmlns:a16="http://schemas.microsoft.com/office/drawing/2014/main" id="{9631631A-6A48-4FE4-9CB4-0C7DA1EAE255}"/>
              </a:ext>
            </a:extLst>
          </p:cNvPr>
          <p:cNvGraphicFramePr>
            <a:graphicFrameLocks noGrp="1"/>
          </p:cNvGraphicFramePr>
          <p:nvPr>
            <p:ph idx="33"/>
            <p:extLst>
              <p:ext uri="{D42A27DB-BD31-4B8C-83A1-F6EECF244321}">
                <p14:modId xmlns:p14="http://schemas.microsoft.com/office/powerpoint/2010/main" val="389668551"/>
              </p:ext>
            </p:extLst>
          </p:nvPr>
        </p:nvGraphicFramePr>
        <p:xfrm>
          <a:off x="6142381" y="980660"/>
          <a:ext cx="5453271" cy="4992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929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B66244-F9C5-D847-8C91-F15B4CF1400F}"/>
              </a:ext>
            </a:extLst>
          </p:cNvPr>
          <p:cNvGrpSpPr/>
          <p:nvPr/>
        </p:nvGrpSpPr>
        <p:grpSpPr>
          <a:xfrm>
            <a:off x="1010270" y="313284"/>
            <a:ext cx="10171460" cy="6231431"/>
            <a:chOff x="1229360" y="274320"/>
            <a:chExt cx="9796480" cy="6001704"/>
          </a:xfrm>
        </p:grpSpPr>
        <p:pic>
          <p:nvPicPr>
            <p:cNvPr id="5" name="Picture 4">
              <a:extLst>
                <a:ext uri="{FF2B5EF4-FFF2-40B4-BE49-F238E27FC236}">
                  <a16:creationId xmlns:a16="http://schemas.microsoft.com/office/drawing/2014/main" id="{9F9D14D4-69A3-4E38-8DB6-4F9E37BDABBF}"/>
                </a:ext>
              </a:extLst>
            </p:cNvPr>
            <p:cNvPicPr>
              <a:picLocks noChangeAspect="1"/>
            </p:cNvPicPr>
            <p:nvPr/>
          </p:nvPicPr>
          <p:blipFill rotWithShape="1">
            <a:blip r:embed="rId3">
              <a:extLst>
                <a:ext uri="{28A0092B-C50C-407E-A947-70E740481C1C}">
                  <a14:useLocalDpi xmlns:a14="http://schemas.microsoft.com/office/drawing/2010/main" val="0"/>
                </a:ext>
              </a:extLst>
            </a:blip>
            <a:srcRect l="241" t="10786" r="36" b="10223"/>
            <a:stretch/>
          </p:blipFill>
          <p:spPr>
            <a:xfrm>
              <a:off x="1229360" y="6048232"/>
              <a:ext cx="9796480" cy="227792"/>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84A4A628-2056-4373-8B1C-BBEC1CC5243B}"/>
                </a:ext>
              </a:extLst>
            </p:cNvPr>
            <p:cNvPicPr>
              <a:picLocks noChangeAspect="1"/>
            </p:cNvPicPr>
            <p:nvPr/>
          </p:nvPicPr>
          <p:blipFill rotWithShape="1">
            <a:blip r:embed="rId4">
              <a:extLst>
                <a:ext uri="{28A0092B-C50C-407E-A947-70E740481C1C}">
                  <a14:useLocalDpi xmlns:a14="http://schemas.microsoft.com/office/drawing/2010/main" val="0"/>
                </a:ext>
              </a:extLst>
            </a:blip>
            <a:srcRect l="641" t="733" r="-1"/>
            <a:stretch/>
          </p:blipFill>
          <p:spPr>
            <a:xfrm>
              <a:off x="1229360" y="274320"/>
              <a:ext cx="9796480" cy="5773912"/>
            </a:xfrm>
            <a:prstGeom prst="rect">
              <a:avLst/>
            </a:prstGeom>
          </p:spPr>
        </p:pic>
      </p:grpSp>
    </p:spTree>
    <p:extLst>
      <p:ext uri="{BB962C8B-B14F-4D97-AF65-F5344CB8AC3E}">
        <p14:creationId xmlns:p14="http://schemas.microsoft.com/office/powerpoint/2010/main" val="324695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40CB8E-2F42-DC43-B3FD-C8D5FFADCBE5}"/>
              </a:ext>
            </a:extLst>
          </p:cNvPr>
          <p:cNvGrpSpPr/>
          <p:nvPr/>
        </p:nvGrpSpPr>
        <p:grpSpPr>
          <a:xfrm>
            <a:off x="933450" y="280742"/>
            <a:ext cx="10325100" cy="6296515"/>
            <a:chOff x="1226820" y="581965"/>
            <a:chExt cx="10325100" cy="6296515"/>
          </a:xfrm>
        </p:grpSpPr>
        <p:pic>
          <p:nvPicPr>
            <p:cNvPr id="5" name="Picture 4" descr="A picture containing graphical user interface&#10;&#10;Description automatically generated">
              <a:extLst>
                <a:ext uri="{FF2B5EF4-FFF2-40B4-BE49-F238E27FC236}">
                  <a16:creationId xmlns:a16="http://schemas.microsoft.com/office/drawing/2014/main" id="{64F76E4F-4C40-4818-AA67-37366FCBC1F5}"/>
                </a:ext>
              </a:extLst>
            </p:cNvPr>
            <p:cNvPicPr>
              <a:picLocks noChangeAspect="1"/>
            </p:cNvPicPr>
            <p:nvPr/>
          </p:nvPicPr>
          <p:blipFill rotWithShape="1">
            <a:blip r:embed="rId3">
              <a:extLst>
                <a:ext uri="{28A0092B-C50C-407E-A947-70E740481C1C}">
                  <a14:useLocalDpi xmlns:a14="http://schemas.microsoft.com/office/drawing/2010/main" val="0"/>
                </a:ext>
              </a:extLst>
            </a:blip>
            <a:srcRect l="489" t="641" r="266" b="769"/>
            <a:stretch/>
          </p:blipFill>
          <p:spPr>
            <a:xfrm>
              <a:off x="1226820" y="1105231"/>
              <a:ext cx="9928860" cy="5773249"/>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DC521A90-EE49-1641-B15D-3AE7B888BBD5}"/>
                </a:ext>
              </a:extLst>
            </p:cNvPr>
            <p:cNvPicPr>
              <a:picLocks noChangeAspect="1"/>
            </p:cNvPicPr>
            <p:nvPr/>
          </p:nvPicPr>
          <p:blipFill rotWithShape="1">
            <a:blip r:embed="rId4">
              <a:extLst>
                <a:ext uri="{28A0092B-C50C-407E-A947-70E740481C1C}">
                  <a14:useLocalDpi xmlns:a14="http://schemas.microsoft.com/office/drawing/2010/main" val="0"/>
                </a:ext>
              </a:extLst>
            </a:blip>
            <a:srcRect l="490" t="732" r="-3768" b="90040"/>
            <a:stretch/>
          </p:blipFill>
          <p:spPr>
            <a:xfrm>
              <a:off x="1226820" y="581965"/>
              <a:ext cx="10325100" cy="544697"/>
            </a:xfrm>
            <a:prstGeom prst="rect">
              <a:avLst/>
            </a:prstGeom>
          </p:spPr>
        </p:pic>
      </p:grpSp>
    </p:spTree>
    <p:extLst>
      <p:ext uri="{BB962C8B-B14F-4D97-AF65-F5344CB8AC3E}">
        <p14:creationId xmlns:p14="http://schemas.microsoft.com/office/powerpoint/2010/main" val="405851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90B7D95B-8254-CE47-B501-DCB039A5087B}"/>
              </a:ext>
            </a:extLst>
          </p:cNvPr>
          <p:cNvCxnSpPr>
            <a:cxnSpLocks/>
          </p:cNvCxnSpPr>
          <p:nvPr/>
        </p:nvCxnSpPr>
        <p:spPr>
          <a:xfrm>
            <a:off x="489527" y="3475300"/>
            <a:ext cx="11083637" cy="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186C2F50-E0D1-B242-A31D-33D1FE5EF027}"/>
              </a:ext>
            </a:extLst>
          </p:cNvPr>
          <p:cNvSpPr txBox="1">
            <a:spLocks/>
          </p:cNvSpPr>
          <p:nvPr/>
        </p:nvSpPr>
        <p:spPr>
          <a:xfrm>
            <a:off x="242120" y="187282"/>
            <a:ext cx="6807983" cy="594360"/>
          </a:xfrm>
          <a:prstGeom prst="rect">
            <a:avLst/>
          </a:prstGeom>
        </p:spPr>
        <p:txBody>
          <a:bodyPr>
            <a:noAutofit/>
          </a:bodyPr>
          <a:lstStyle>
            <a:lvl1pPr marL="0" indent="0" algn="l" defTabSz="914132" rtl="0" eaLnBrk="1" latinLnBrk="0" hangingPunct="1">
              <a:lnSpc>
                <a:spcPct val="90000"/>
              </a:lnSpc>
              <a:spcBef>
                <a:spcPct val="0"/>
              </a:spcBef>
              <a:buFont typeface="Arial" charset="0"/>
              <a:buNone/>
              <a:defRPr lang="en-US" sz="4400" b="0" i="0" kern="1200" spc="-1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r>
              <a:rPr lang="en-US" sz="4800">
                <a:solidFill>
                  <a:schemeClr val="bg2"/>
                </a:solidFill>
              </a:rPr>
              <a:t>Chaos Studio </a:t>
            </a:r>
            <a:r>
              <a:rPr lang="en-US" sz="4800">
                <a:solidFill>
                  <a:srgbClr val="0078D4"/>
                </a:solidFill>
              </a:rPr>
              <a:t>Roadmap</a:t>
            </a:r>
          </a:p>
        </p:txBody>
      </p:sp>
      <p:sp>
        <p:nvSpPr>
          <p:cNvPr id="36" name="TextBox 35">
            <a:extLst>
              <a:ext uri="{FF2B5EF4-FFF2-40B4-BE49-F238E27FC236}">
                <a16:creationId xmlns:a16="http://schemas.microsoft.com/office/drawing/2014/main" id="{40AE718F-DABA-524A-A5BC-A523BE312240}"/>
              </a:ext>
            </a:extLst>
          </p:cNvPr>
          <p:cNvSpPr txBox="1"/>
          <p:nvPr/>
        </p:nvSpPr>
        <p:spPr>
          <a:xfrm>
            <a:off x="190301" y="6374986"/>
            <a:ext cx="5841044" cy="338554"/>
          </a:xfrm>
          <a:prstGeom prst="rect">
            <a:avLst/>
          </a:prstGeom>
          <a:noFill/>
        </p:spPr>
        <p:txBody>
          <a:bodyPr wrap="square">
            <a:spAutoFit/>
          </a:bodyPr>
          <a:lstStyle/>
          <a:p>
            <a:r>
              <a:rPr lang="en-US" sz="1600" b="1">
                <a:solidFill>
                  <a:schemeClr val="bg1">
                    <a:lumMod val="75000"/>
                  </a:schemeClr>
                </a:solidFill>
                <a:latin typeface="Segoe UI Semibold" panose="020B0502040204020203" pitchFamily="34" charset="0"/>
                <a:cs typeface="Segoe UI Semibold" panose="020B0502040204020203" pitchFamily="34" charset="0"/>
                <a:hlinkClick r:id="rId3"/>
              </a:rPr>
              <a:t>http://aka.ms/ChaosStudioPreview</a:t>
            </a:r>
            <a:endParaRPr lang="en-US" sz="1600" b="1">
              <a:solidFill>
                <a:schemeClr val="bg1">
                  <a:lumMod val="75000"/>
                </a:schemeClr>
              </a:solidFill>
              <a:latin typeface="Segoe UI Semibold" panose="020B0502040204020203" pitchFamily="34" charset="0"/>
              <a:cs typeface="Segoe UI Semibold" panose="020B0502040204020203" pitchFamily="34" charset="0"/>
            </a:endParaRPr>
          </a:p>
        </p:txBody>
      </p:sp>
      <p:sp>
        <p:nvSpPr>
          <p:cNvPr id="240" name="Freeform 166">
            <a:extLst>
              <a:ext uri="{FF2B5EF4-FFF2-40B4-BE49-F238E27FC236}">
                <a16:creationId xmlns:a16="http://schemas.microsoft.com/office/drawing/2014/main" id="{DA2830E5-37EE-D44F-9500-715528862A09}"/>
              </a:ext>
            </a:extLst>
          </p:cNvPr>
          <p:cNvSpPr>
            <a:spLocks noChangeArrowheads="1"/>
          </p:cNvSpPr>
          <p:nvPr/>
        </p:nvSpPr>
        <p:spPr bwMode="auto">
          <a:xfrm>
            <a:off x="1870123" y="3407093"/>
            <a:ext cx="348209" cy="301286"/>
          </a:xfrm>
          <a:custGeom>
            <a:avLst/>
            <a:gdLst>
              <a:gd name="T0" fmla="*/ 221 w 620"/>
              <a:gd name="T1" fmla="*/ 61 h 536"/>
              <a:gd name="T2" fmla="*/ 221 w 620"/>
              <a:gd name="T3" fmla="*/ 61 h 536"/>
              <a:gd name="T4" fmla="*/ 38 w 620"/>
              <a:gd name="T5" fmla="*/ 382 h 536"/>
              <a:gd name="T6" fmla="*/ 122 w 620"/>
              <a:gd name="T7" fmla="*/ 535 h 536"/>
              <a:gd name="T8" fmla="*/ 489 w 620"/>
              <a:gd name="T9" fmla="*/ 535 h 536"/>
              <a:gd name="T10" fmla="*/ 581 w 620"/>
              <a:gd name="T11" fmla="*/ 382 h 536"/>
              <a:gd name="T12" fmla="*/ 390 w 620"/>
              <a:gd name="T13" fmla="*/ 61 h 536"/>
              <a:gd name="T14" fmla="*/ 221 w 620"/>
              <a:gd name="T15" fmla="*/ 61 h 536"/>
              <a:gd name="T16" fmla="*/ 38 w 620"/>
              <a:gd name="T17" fmla="*/ 382 h 536"/>
              <a:gd name="T18" fmla="*/ 122 w 620"/>
              <a:gd name="T19" fmla="*/ 535 h 536"/>
              <a:gd name="T20" fmla="*/ 489 w 620"/>
              <a:gd name="T21" fmla="*/ 535 h 536"/>
              <a:gd name="T22" fmla="*/ 581 w 620"/>
              <a:gd name="T23" fmla="*/ 382 h 536"/>
              <a:gd name="T24" fmla="*/ 390 w 620"/>
              <a:gd name="T25" fmla="*/ 61 h 536"/>
              <a:gd name="T26" fmla="*/ 221 w 620"/>
              <a:gd name="T27" fmla="*/ 6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536">
                <a:moveTo>
                  <a:pt x="221" y="61"/>
                </a:moveTo>
                <a:lnTo>
                  <a:pt x="221" y="61"/>
                </a:lnTo>
                <a:cubicBezTo>
                  <a:pt x="38" y="382"/>
                  <a:pt x="38" y="382"/>
                  <a:pt x="38" y="382"/>
                </a:cubicBezTo>
                <a:cubicBezTo>
                  <a:pt x="0" y="451"/>
                  <a:pt x="46" y="535"/>
                  <a:pt x="122" y="535"/>
                </a:cubicBezTo>
                <a:cubicBezTo>
                  <a:pt x="489" y="535"/>
                  <a:pt x="489" y="535"/>
                  <a:pt x="489" y="535"/>
                </a:cubicBezTo>
                <a:cubicBezTo>
                  <a:pt x="566" y="535"/>
                  <a:pt x="619" y="451"/>
                  <a:pt x="581" y="382"/>
                </a:cubicBezTo>
                <a:cubicBezTo>
                  <a:pt x="390" y="61"/>
                  <a:pt x="390" y="61"/>
                  <a:pt x="390" y="61"/>
                </a:cubicBezTo>
                <a:cubicBezTo>
                  <a:pt x="352" y="0"/>
                  <a:pt x="260" y="0"/>
                  <a:pt x="221" y="61"/>
                </a:cubicBezTo>
                <a:cubicBezTo>
                  <a:pt x="38" y="382"/>
                  <a:pt x="38" y="382"/>
                  <a:pt x="38" y="382"/>
                </a:cubicBezTo>
                <a:cubicBezTo>
                  <a:pt x="0" y="451"/>
                  <a:pt x="46" y="535"/>
                  <a:pt x="122" y="535"/>
                </a:cubicBezTo>
                <a:cubicBezTo>
                  <a:pt x="489" y="535"/>
                  <a:pt x="489" y="535"/>
                  <a:pt x="489" y="535"/>
                </a:cubicBezTo>
                <a:cubicBezTo>
                  <a:pt x="566" y="535"/>
                  <a:pt x="619" y="451"/>
                  <a:pt x="581" y="382"/>
                </a:cubicBezTo>
                <a:cubicBezTo>
                  <a:pt x="390" y="61"/>
                  <a:pt x="390" y="61"/>
                  <a:pt x="390" y="61"/>
                </a:cubicBezTo>
                <a:cubicBezTo>
                  <a:pt x="352" y="0"/>
                  <a:pt x="260" y="0"/>
                  <a:pt x="221" y="61"/>
                </a:cubicBezTo>
              </a:path>
            </a:pathLst>
          </a:custGeom>
          <a:solidFill>
            <a:srgbClr val="DF5A5E"/>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87" name="Line 168">
            <a:extLst>
              <a:ext uri="{FF2B5EF4-FFF2-40B4-BE49-F238E27FC236}">
                <a16:creationId xmlns:a16="http://schemas.microsoft.com/office/drawing/2014/main" id="{3AA61A1A-D468-4A49-B687-A7B567CA7B74}"/>
              </a:ext>
            </a:extLst>
          </p:cNvPr>
          <p:cNvSpPr>
            <a:spLocks noChangeShapeType="1"/>
          </p:cNvSpPr>
          <p:nvPr/>
        </p:nvSpPr>
        <p:spPr bwMode="auto">
          <a:xfrm>
            <a:off x="4376264" y="3560205"/>
            <a:ext cx="2470" cy="1326153"/>
          </a:xfrm>
          <a:prstGeom prst="line">
            <a:avLst/>
          </a:prstGeom>
          <a:noFill/>
          <a:ln w="127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1400" b="1">
              <a:latin typeface="Segoe UI Semibold" panose="020B0502040204020203" pitchFamily="34" charset="0"/>
              <a:cs typeface="Segoe UI Semibold" panose="020B0502040204020203" pitchFamily="34" charset="0"/>
            </a:endParaRPr>
          </a:p>
        </p:txBody>
      </p:sp>
      <p:sp>
        <p:nvSpPr>
          <p:cNvPr id="264" name="Freeform 190">
            <a:extLst>
              <a:ext uri="{FF2B5EF4-FFF2-40B4-BE49-F238E27FC236}">
                <a16:creationId xmlns:a16="http://schemas.microsoft.com/office/drawing/2014/main" id="{352D5862-1BF3-174C-8908-1F5C27FA2DEB}"/>
              </a:ext>
            </a:extLst>
          </p:cNvPr>
          <p:cNvSpPr>
            <a:spLocks noChangeArrowheads="1"/>
          </p:cNvSpPr>
          <p:nvPr/>
        </p:nvSpPr>
        <p:spPr bwMode="auto">
          <a:xfrm>
            <a:off x="4286465" y="3335476"/>
            <a:ext cx="348207" cy="296347"/>
          </a:xfrm>
          <a:custGeom>
            <a:avLst/>
            <a:gdLst>
              <a:gd name="T0" fmla="*/ 221 w 620"/>
              <a:gd name="T1" fmla="*/ 466 h 528"/>
              <a:gd name="T2" fmla="*/ 221 w 620"/>
              <a:gd name="T3" fmla="*/ 466 h 528"/>
              <a:gd name="T4" fmla="*/ 38 w 620"/>
              <a:gd name="T5" fmla="*/ 145 h 528"/>
              <a:gd name="T6" fmla="*/ 122 w 620"/>
              <a:gd name="T7" fmla="*/ 0 h 528"/>
              <a:gd name="T8" fmla="*/ 497 w 620"/>
              <a:gd name="T9" fmla="*/ 0 h 528"/>
              <a:gd name="T10" fmla="*/ 581 w 620"/>
              <a:gd name="T11" fmla="*/ 145 h 528"/>
              <a:gd name="T12" fmla="*/ 397 w 620"/>
              <a:gd name="T13" fmla="*/ 466 h 528"/>
              <a:gd name="T14" fmla="*/ 221 w 620"/>
              <a:gd name="T15" fmla="*/ 466 h 528"/>
              <a:gd name="T16" fmla="*/ 38 w 620"/>
              <a:gd name="T17" fmla="*/ 145 h 528"/>
              <a:gd name="T18" fmla="*/ 122 w 620"/>
              <a:gd name="T19" fmla="*/ 0 h 528"/>
              <a:gd name="T20" fmla="*/ 497 w 620"/>
              <a:gd name="T21" fmla="*/ 0 h 528"/>
              <a:gd name="T22" fmla="*/ 581 w 620"/>
              <a:gd name="T23" fmla="*/ 145 h 528"/>
              <a:gd name="T24" fmla="*/ 397 w 620"/>
              <a:gd name="T25" fmla="*/ 466 h 528"/>
              <a:gd name="T26" fmla="*/ 221 w 620"/>
              <a:gd name="T27" fmla="*/ 46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528">
                <a:moveTo>
                  <a:pt x="221" y="466"/>
                </a:moveTo>
                <a:lnTo>
                  <a:pt x="221" y="466"/>
                </a:lnTo>
                <a:cubicBezTo>
                  <a:pt x="38" y="145"/>
                  <a:pt x="38" y="145"/>
                  <a:pt x="38" y="145"/>
                </a:cubicBezTo>
                <a:cubicBezTo>
                  <a:pt x="0" y="76"/>
                  <a:pt x="46" y="0"/>
                  <a:pt x="122" y="0"/>
                </a:cubicBezTo>
                <a:cubicBezTo>
                  <a:pt x="497" y="0"/>
                  <a:pt x="497" y="0"/>
                  <a:pt x="497" y="0"/>
                </a:cubicBezTo>
                <a:cubicBezTo>
                  <a:pt x="573" y="0"/>
                  <a:pt x="619" y="76"/>
                  <a:pt x="581" y="145"/>
                </a:cubicBezTo>
                <a:cubicBezTo>
                  <a:pt x="397" y="466"/>
                  <a:pt x="397" y="466"/>
                  <a:pt x="397" y="466"/>
                </a:cubicBezTo>
                <a:cubicBezTo>
                  <a:pt x="359" y="527"/>
                  <a:pt x="260" y="527"/>
                  <a:pt x="221" y="466"/>
                </a:cubicBezTo>
                <a:cubicBezTo>
                  <a:pt x="38" y="145"/>
                  <a:pt x="38" y="145"/>
                  <a:pt x="38" y="145"/>
                </a:cubicBezTo>
                <a:cubicBezTo>
                  <a:pt x="0" y="76"/>
                  <a:pt x="46" y="0"/>
                  <a:pt x="122" y="0"/>
                </a:cubicBezTo>
                <a:cubicBezTo>
                  <a:pt x="497" y="0"/>
                  <a:pt x="497" y="0"/>
                  <a:pt x="497" y="0"/>
                </a:cubicBezTo>
                <a:cubicBezTo>
                  <a:pt x="573" y="0"/>
                  <a:pt x="619" y="76"/>
                  <a:pt x="581" y="145"/>
                </a:cubicBezTo>
                <a:cubicBezTo>
                  <a:pt x="397" y="466"/>
                  <a:pt x="397" y="466"/>
                  <a:pt x="397" y="466"/>
                </a:cubicBezTo>
                <a:cubicBezTo>
                  <a:pt x="359" y="527"/>
                  <a:pt x="260" y="527"/>
                  <a:pt x="221" y="466"/>
                </a:cubicBezTo>
              </a:path>
            </a:pathLst>
          </a:custGeom>
          <a:solidFill>
            <a:srgbClr val="F1C94A"/>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grpSp>
        <p:nvGrpSpPr>
          <p:cNvPr id="3" name="Group 2">
            <a:extLst>
              <a:ext uri="{FF2B5EF4-FFF2-40B4-BE49-F238E27FC236}">
                <a16:creationId xmlns:a16="http://schemas.microsoft.com/office/drawing/2014/main" id="{4FB6116E-59F7-8746-A6E5-4327321A5D45}"/>
              </a:ext>
            </a:extLst>
          </p:cNvPr>
          <p:cNvGrpSpPr/>
          <p:nvPr/>
        </p:nvGrpSpPr>
        <p:grpSpPr>
          <a:xfrm>
            <a:off x="3920299" y="3010347"/>
            <a:ext cx="914400" cy="914400"/>
            <a:chOff x="3682407" y="2349722"/>
            <a:chExt cx="593007" cy="598232"/>
          </a:xfrm>
        </p:grpSpPr>
        <p:sp>
          <p:nvSpPr>
            <p:cNvPr id="265" name="Freeform 191">
              <a:extLst>
                <a:ext uri="{FF2B5EF4-FFF2-40B4-BE49-F238E27FC236}">
                  <a16:creationId xmlns:a16="http://schemas.microsoft.com/office/drawing/2014/main" id="{393F944B-764B-6747-8205-8262026CB60A}"/>
                </a:ext>
              </a:extLst>
            </p:cNvPr>
            <p:cNvSpPr>
              <a:spLocks noChangeArrowheads="1"/>
            </p:cNvSpPr>
            <p:nvPr/>
          </p:nvSpPr>
          <p:spPr bwMode="auto">
            <a:xfrm>
              <a:off x="3682407" y="2349722"/>
              <a:ext cx="593007" cy="598232"/>
            </a:xfrm>
            <a:custGeom>
              <a:avLst/>
              <a:gdLst>
                <a:gd name="T0" fmla="*/ 1001 w 1002"/>
                <a:gd name="T1" fmla="*/ 504 h 1009"/>
                <a:gd name="T2" fmla="*/ 1001 w 1002"/>
                <a:gd name="T3" fmla="*/ 504 h 1009"/>
                <a:gd name="T4" fmla="*/ 497 w 1002"/>
                <a:gd name="T5" fmla="*/ 0 h 1009"/>
                <a:gd name="T6" fmla="*/ 0 w 1002"/>
                <a:gd name="T7" fmla="*/ 504 h 1009"/>
                <a:gd name="T8" fmla="*/ 497 w 1002"/>
                <a:gd name="T9" fmla="*/ 1008 h 1009"/>
                <a:gd name="T10" fmla="*/ 1001 w 1002"/>
                <a:gd name="T11" fmla="*/ 504 h 1009"/>
              </a:gdLst>
              <a:ahLst/>
              <a:cxnLst>
                <a:cxn ang="0">
                  <a:pos x="T0" y="T1"/>
                </a:cxn>
                <a:cxn ang="0">
                  <a:pos x="T2" y="T3"/>
                </a:cxn>
                <a:cxn ang="0">
                  <a:pos x="T4" y="T5"/>
                </a:cxn>
                <a:cxn ang="0">
                  <a:pos x="T6" y="T7"/>
                </a:cxn>
                <a:cxn ang="0">
                  <a:pos x="T8" y="T9"/>
                </a:cxn>
                <a:cxn ang="0">
                  <a:pos x="T10" y="T11"/>
                </a:cxn>
              </a:cxnLst>
              <a:rect l="0" t="0" r="r" b="b"/>
              <a:pathLst>
                <a:path w="1002" h="1009">
                  <a:moveTo>
                    <a:pt x="1001" y="504"/>
                  </a:moveTo>
                  <a:lnTo>
                    <a:pt x="1001" y="504"/>
                  </a:lnTo>
                  <a:cubicBezTo>
                    <a:pt x="1001" y="229"/>
                    <a:pt x="779" y="0"/>
                    <a:pt x="497" y="0"/>
                  </a:cubicBezTo>
                  <a:cubicBezTo>
                    <a:pt x="221" y="0"/>
                    <a:pt x="0" y="229"/>
                    <a:pt x="0" y="504"/>
                  </a:cubicBezTo>
                  <a:cubicBezTo>
                    <a:pt x="0" y="786"/>
                    <a:pt x="221" y="1008"/>
                    <a:pt x="497" y="1008"/>
                  </a:cubicBezTo>
                  <a:cubicBezTo>
                    <a:pt x="779" y="1008"/>
                    <a:pt x="1001" y="786"/>
                    <a:pt x="1001" y="504"/>
                  </a:cubicBezTo>
                </a:path>
              </a:pathLst>
            </a:custGeom>
            <a:solidFill>
              <a:srgbClr val="0078D4"/>
            </a:solidFill>
            <a:ln>
              <a:noFill/>
            </a:ln>
            <a:effec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77" name="Chart_E999" title="Icon of a line graph with an arrow at the end pointing up">
              <a:extLst>
                <a:ext uri="{FF2B5EF4-FFF2-40B4-BE49-F238E27FC236}">
                  <a16:creationId xmlns:a16="http://schemas.microsoft.com/office/drawing/2014/main" id="{FD582FDB-7910-5643-9385-640DCB49E9DB}"/>
                </a:ext>
              </a:extLst>
            </p:cNvPr>
            <p:cNvSpPr>
              <a:spLocks noChangeAspect="1" noEditPoints="1"/>
            </p:cNvSpPr>
            <p:nvPr/>
          </p:nvSpPr>
          <p:spPr bwMode="auto">
            <a:xfrm>
              <a:off x="3812236" y="2508976"/>
              <a:ext cx="333349" cy="27972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1400" b="1">
                <a:gradFill>
                  <a:gsLst>
                    <a:gs pos="0">
                      <a:srgbClr val="505050"/>
                    </a:gs>
                    <a:gs pos="100000">
                      <a:srgbClr val="505050"/>
                    </a:gs>
                  </a:gsLst>
                  <a:lin ang="5400000" scaled="1"/>
                </a:gradFill>
                <a:latin typeface="Segoe UI Semibold" panose="020B0502040204020203" pitchFamily="34" charset="0"/>
                <a:cs typeface="Segoe UI Semibold" panose="020B0502040204020203" pitchFamily="34" charset="0"/>
              </a:endParaRPr>
            </a:p>
          </p:txBody>
        </p:sp>
      </p:grpSp>
      <p:sp>
        <p:nvSpPr>
          <p:cNvPr id="242" name="Line 168">
            <a:extLst>
              <a:ext uri="{FF2B5EF4-FFF2-40B4-BE49-F238E27FC236}">
                <a16:creationId xmlns:a16="http://schemas.microsoft.com/office/drawing/2014/main" id="{C0C18C5D-D07B-F54D-AC4B-45C1757AA3BF}"/>
              </a:ext>
            </a:extLst>
          </p:cNvPr>
          <p:cNvSpPr>
            <a:spLocks noChangeShapeType="1"/>
          </p:cNvSpPr>
          <p:nvPr/>
        </p:nvSpPr>
        <p:spPr bwMode="auto">
          <a:xfrm>
            <a:off x="7023682" y="3560205"/>
            <a:ext cx="2470" cy="1326153"/>
          </a:xfrm>
          <a:prstGeom prst="line">
            <a:avLst/>
          </a:prstGeom>
          <a:noFill/>
          <a:ln w="127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1400" b="1">
              <a:latin typeface="Segoe UI Semibold" panose="020B0502040204020203" pitchFamily="34" charset="0"/>
              <a:cs typeface="Segoe UI Semibold" panose="020B0502040204020203" pitchFamily="34" charset="0"/>
            </a:endParaRPr>
          </a:p>
        </p:txBody>
      </p:sp>
      <p:grpSp>
        <p:nvGrpSpPr>
          <p:cNvPr id="4" name="Group 3">
            <a:extLst>
              <a:ext uri="{FF2B5EF4-FFF2-40B4-BE49-F238E27FC236}">
                <a16:creationId xmlns:a16="http://schemas.microsoft.com/office/drawing/2014/main" id="{0F36371C-2259-0344-8911-BDDB2BCCBFD0}"/>
              </a:ext>
            </a:extLst>
          </p:cNvPr>
          <p:cNvGrpSpPr/>
          <p:nvPr/>
        </p:nvGrpSpPr>
        <p:grpSpPr>
          <a:xfrm>
            <a:off x="6567717" y="3010447"/>
            <a:ext cx="914400" cy="914400"/>
            <a:chOff x="6769478" y="3627166"/>
            <a:chExt cx="593005" cy="598230"/>
          </a:xfrm>
        </p:grpSpPr>
        <p:sp>
          <p:nvSpPr>
            <p:cNvPr id="245" name="Freeform 171">
              <a:extLst>
                <a:ext uri="{FF2B5EF4-FFF2-40B4-BE49-F238E27FC236}">
                  <a16:creationId xmlns:a16="http://schemas.microsoft.com/office/drawing/2014/main" id="{971685F6-8829-FC45-B24D-E1C3528F75E7}"/>
                </a:ext>
              </a:extLst>
            </p:cNvPr>
            <p:cNvSpPr>
              <a:spLocks noChangeArrowheads="1"/>
            </p:cNvSpPr>
            <p:nvPr/>
          </p:nvSpPr>
          <p:spPr bwMode="auto">
            <a:xfrm>
              <a:off x="6769478" y="3627166"/>
              <a:ext cx="593005" cy="598230"/>
            </a:xfrm>
            <a:custGeom>
              <a:avLst/>
              <a:gdLst>
                <a:gd name="T0" fmla="*/ 1002 w 1003"/>
                <a:gd name="T1" fmla="*/ 505 h 1010"/>
                <a:gd name="T2" fmla="*/ 1002 w 1003"/>
                <a:gd name="T3" fmla="*/ 505 h 1010"/>
                <a:gd name="T4" fmla="*/ 505 w 1003"/>
                <a:gd name="T5" fmla="*/ 1009 h 1010"/>
                <a:gd name="T6" fmla="*/ 0 w 1003"/>
                <a:gd name="T7" fmla="*/ 505 h 1010"/>
                <a:gd name="T8" fmla="*/ 505 w 1003"/>
                <a:gd name="T9" fmla="*/ 0 h 1010"/>
                <a:gd name="T10" fmla="*/ 1002 w 1003"/>
                <a:gd name="T11" fmla="*/ 505 h 1010"/>
              </a:gdLst>
              <a:ahLst/>
              <a:cxnLst>
                <a:cxn ang="0">
                  <a:pos x="T0" y="T1"/>
                </a:cxn>
                <a:cxn ang="0">
                  <a:pos x="T2" y="T3"/>
                </a:cxn>
                <a:cxn ang="0">
                  <a:pos x="T4" y="T5"/>
                </a:cxn>
                <a:cxn ang="0">
                  <a:pos x="T6" y="T7"/>
                </a:cxn>
                <a:cxn ang="0">
                  <a:pos x="T8" y="T9"/>
                </a:cxn>
                <a:cxn ang="0">
                  <a:pos x="T10" y="T11"/>
                </a:cxn>
              </a:cxnLst>
              <a:rect l="0" t="0" r="r" b="b"/>
              <a:pathLst>
                <a:path w="1003" h="1010">
                  <a:moveTo>
                    <a:pt x="1002" y="505"/>
                  </a:moveTo>
                  <a:lnTo>
                    <a:pt x="1002" y="505"/>
                  </a:lnTo>
                  <a:cubicBezTo>
                    <a:pt x="1002" y="780"/>
                    <a:pt x="780" y="1009"/>
                    <a:pt x="505" y="1009"/>
                  </a:cubicBezTo>
                  <a:cubicBezTo>
                    <a:pt x="222" y="1009"/>
                    <a:pt x="0" y="780"/>
                    <a:pt x="0" y="505"/>
                  </a:cubicBezTo>
                  <a:cubicBezTo>
                    <a:pt x="0" y="222"/>
                    <a:pt x="222" y="0"/>
                    <a:pt x="505" y="0"/>
                  </a:cubicBezTo>
                  <a:cubicBezTo>
                    <a:pt x="780" y="0"/>
                    <a:pt x="1002" y="222"/>
                    <a:pt x="1002" y="505"/>
                  </a:cubicBezTo>
                </a:path>
              </a:pathLst>
            </a:custGeom>
            <a:solidFill>
              <a:srgbClr val="0078D4"/>
            </a:solidFill>
            <a:ln>
              <a:noFill/>
            </a:ln>
            <a:effec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81" name="Calendar" title="Icon of a calendar">
              <a:extLst>
                <a:ext uri="{FF2B5EF4-FFF2-40B4-BE49-F238E27FC236}">
                  <a16:creationId xmlns:a16="http://schemas.microsoft.com/office/drawing/2014/main" id="{2D0D91C3-9BEB-634A-898A-EB191038B1CA}"/>
                </a:ext>
              </a:extLst>
            </p:cNvPr>
            <p:cNvSpPr>
              <a:spLocks noChangeAspect="1" noEditPoints="1"/>
            </p:cNvSpPr>
            <p:nvPr/>
          </p:nvSpPr>
          <p:spPr bwMode="auto">
            <a:xfrm>
              <a:off x="6911530" y="3778288"/>
              <a:ext cx="308901" cy="295987"/>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1400" b="1">
                <a:latin typeface="Segoe UI Semibold" panose="020B0502040204020203" pitchFamily="34" charset="0"/>
                <a:cs typeface="Segoe UI Semibold" panose="020B0502040204020203" pitchFamily="34" charset="0"/>
              </a:endParaRPr>
            </a:p>
          </p:txBody>
        </p:sp>
      </p:grpSp>
      <p:sp>
        <p:nvSpPr>
          <p:cNvPr id="258" name="Line 184">
            <a:extLst>
              <a:ext uri="{FF2B5EF4-FFF2-40B4-BE49-F238E27FC236}">
                <a16:creationId xmlns:a16="http://schemas.microsoft.com/office/drawing/2014/main" id="{307DCF3F-CAD6-FB44-88AD-C9D7C9DA7425}"/>
              </a:ext>
            </a:extLst>
          </p:cNvPr>
          <p:cNvSpPr>
            <a:spLocks noChangeShapeType="1"/>
          </p:cNvSpPr>
          <p:nvPr/>
        </p:nvSpPr>
        <p:spPr bwMode="auto">
          <a:xfrm flipV="1">
            <a:off x="8803876" y="2224762"/>
            <a:ext cx="0" cy="986755"/>
          </a:xfrm>
          <a:prstGeom prst="line">
            <a:avLst/>
          </a:prstGeom>
          <a:noFill/>
          <a:ln w="12700" cap="flat">
            <a:solidFill>
              <a:srgbClr val="50E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1400" b="1">
              <a:latin typeface="Segoe UI Semibold" panose="020B0502040204020203" pitchFamily="34" charset="0"/>
              <a:cs typeface="Segoe UI Semibold" panose="020B0502040204020203" pitchFamily="34" charset="0"/>
            </a:endParaRPr>
          </a:p>
        </p:txBody>
      </p:sp>
      <p:grpSp>
        <p:nvGrpSpPr>
          <p:cNvPr id="5" name="Group 4">
            <a:extLst>
              <a:ext uri="{FF2B5EF4-FFF2-40B4-BE49-F238E27FC236}">
                <a16:creationId xmlns:a16="http://schemas.microsoft.com/office/drawing/2014/main" id="{41F208C1-8267-2740-B157-B04AE8C1EB5C}"/>
              </a:ext>
            </a:extLst>
          </p:cNvPr>
          <p:cNvGrpSpPr/>
          <p:nvPr/>
        </p:nvGrpSpPr>
        <p:grpSpPr>
          <a:xfrm>
            <a:off x="8347909" y="3023029"/>
            <a:ext cx="914400" cy="914400"/>
            <a:chOff x="8645101" y="2349721"/>
            <a:chExt cx="598230" cy="598232"/>
          </a:xfrm>
        </p:grpSpPr>
        <p:sp>
          <p:nvSpPr>
            <p:cNvPr id="261" name="Freeform 187">
              <a:extLst>
                <a:ext uri="{FF2B5EF4-FFF2-40B4-BE49-F238E27FC236}">
                  <a16:creationId xmlns:a16="http://schemas.microsoft.com/office/drawing/2014/main" id="{B8D1110B-7AC3-8046-A8B7-7B6A63138BAE}"/>
                </a:ext>
              </a:extLst>
            </p:cNvPr>
            <p:cNvSpPr>
              <a:spLocks noChangeArrowheads="1"/>
            </p:cNvSpPr>
            <p:nvPr/>
          </p:nvSpPr>
          <p:spPr bwMode="auto">
            <a:xfrm>
              <a:off x="8645101" y="2349721"/>
              <a:ext cx="598230" cy="598232"/>
            </a:xfrm>
            <a:custGeom>
              <a:avLst/>
              <a:gdLst>
                <a:gd name="T0" fmla="*/ 1008 w 1009"/>
                <a:gd name="T1" fmla="*/ 504 h 1009"/>
                <a:gd name="T2" fmla="*/ 1008 w 1009"/>
                <a:gd name="T3" fmla="*/ 504 h 1009"/>
                <a:gd name="T4" fmla="*/ 503 w 1009"/>
                <a:gd name="T5" fmla="*/ 0 h 1009"/>
                <a:gd name="T6" fmla="*/ 0 w 1009"/>
                <a:gd name="T7" fmla="*/ 504 h 1009"/>
                <a:gd name="T8" fmla="*/ 503 w 1009"/>
                <a:gd name="T9" fmla="*/ 1008 h 1009"/>
                <a:gd name="T10" fmla="*/ 1008 w 1009"/>
                <a:gd name="T11" fmla="*/ 504 h 1009"/>
              </a:gdLst>
              <a:ahLst/>
              <a:cxnLst>
                <a:cxn ang="0">
                  <a:pos x="T0" y="T1"/>
                </a:cxn>
                <a:cxn ang="0">
                  <a:pos x="T2" y="T3"/>
                </a:cxn>
                <a:cxn ang="0">
                  <a:pos x="T4" y="T5"/>
                </a:cxn>
                <a:cxn ang="0">
                  <a:pos x="T6" y="T7"/>
                </a:cxn>
                <a:cxn ang="0">
                  <a:pos x="T8" y="T9"/>
                </a:cxn>
                <a:cxn ang="0">
                  <a:pos x="T10" y="T11"/>
                </a:cxn>
              </a:cxnLst>
              <a:rect l="0" t="0" r="r" b="b"/>
              <a:pathLst>
                <a:path w="1009" h="1009">
                  <a:moveTo>
                    <a:pt x="1008" y="504"/>
                  </a:moveTo>
                  <a:lnTo>
                    <a:pt x="1008" y="504"/>
                  </a:lnTo>
                  <a:cubicBezTo>
                    <a:pt x="1008" y="229"/>
                    <a:pt x="778" y="0"/>
                    <a:pt x="503" y="0"/>
                  </a:cubicBezTo>
                  <a:cubicBezTo>
                    <a:pt x="221" y="0"/>
                    <a:pt x="0" y="229"/>
                    <a:pt x="0" y="504"/>
                  </a:cubicBezTo>
                  <a:cubicBezTo>
                    <a:pt x="0" y="786"/>
                    <a:pt x="221" y="1008"/>
                    <a:pt x="503" y="1008"/>
                  </a:cubicBezTo>
                  <a:cubicBezTo>
                    <a:pt x="778" y="1008"/>
                    <a:pt x="1008" y="786"/>
                    <a:pt x="1008" y="504"/>
                  </a:cubicBezTo>
                </a:path>
              </a:pathLst>
            </a:custGeom>
            <a:solidFill>
              <a:srgbClr val="50E6FF"/>
            </a:solidFill>
            <a:ln>
              <a:noFill/>
            </a:ln>
            <a:effec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82" name="Eye" title="Icon of an eye">
              <a:extLst>
                <a:ext uri="{FF2B5EF4-FFF2-40B4-BE49-F238E27FC236}">
                  <a16:creationId xmlns:a16="http://schemas.microsoft.com/office/drawing/2014/main" id="{7F702044-4CF7-664B-AD0A-2C910148F2F8}"/>
                </a:ext>
              </a:extLst>
            </p:cNvPr>
            <p:cNvSpPr>
              <a:spLocks noChangeAspect="1" noEditPoints="1"/>
            </p:cNvSpPr>
            <p:nvPr/>
          </p:nvSpPr>
          <p:spPr bwMode="auto">
            <a:xfrm>
              <a:off x="8715690" y="2522664"/>
              <a:ext cx="457053" cy="25234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1400" b="1">
                <a:gradFill>
                  <a:gsLst>
                    <a:gs pos="0">
                      <a:srgbClr val="505050"/>
                    </a:gs>
                    <a:gs pos="100000">
                      <a:srgbClr val="505050"/>
                    </a:gs>
                  </a:gsLst>
                </a:gradFill>
                <a:latin typeface="Segoe UI Semibold" panose="020B0502040204020203" pitchFamily="34" charset="0"/>
                <a:cs typeface="Segoe UI Semibold" panose="020B0502040204020203" pitchFamily="34" charset="0"/>
              </a:endParaRPr>
            </a:p>
          </p:txBody>
        </p:sp>
      </p:grpSp>
      <p:grpSp>
        <p:nvGrpSpPr>
          <p:cNvPr id="6" name="Group 5">
            <a:extLst>
              <a:ext uri="{FF2B5EF4-FFF2-40B4-BE49-F238E27FC236}">
                <a16:creationId xmlns:a16="http://schemas.microsoft.com/office/drawing/2014/main" id="{D49C1036-47D7-FC4A-9285-2B450251F6CA}"/>
              </a:ext>
            </a:extLst>
          </p:cNvPr>
          <p:cNvGrpSpPr/>
          <p:nvPr/>
        </p:nvGrpSpPr>
        <p:grpSpPr>
          <a:xfrm>
            <a:off x="10130331" y="3020066"/>
            <a:ext cx="914400" cy="914400"/>
            <a:chOff x="10710784" y="3627166"/>
            <a:chExt cx="598232" cy="598230"/>
          </a:xfrm>
        </p:grpSpPr>
        <p:sp>
          <p:nvSpPr>
            <p:cNvPr id="249" name="Freeform 175">
              <a:extLst>
                <a:ext uri="{FF2B5EF4-FFF2-40B4-BE49-F238E27FC236}">
                  <a16:creationId xmlns:a16="http://schemas.microsoft.com/office/drawing/2014/main" id="{03158ED1-C5B6-D54B-A5B8-C5F0EF26441B}"/>
                </a:ext>
              </a:extLst>
            </p:cNvPr>
            <p:cNvSpPr>
              <a:spLocks noChangeArrowheads="1"/>
            </p:cNvSpPr>
            <p:nvPr/>
          </p:nvSpPr>
          <p:spPr bwMode="auto">
            <a:xfrm>
              <a:off x="10710784" y="3627166"/>
              <a:ext cx="598232" cy="598230"/>
            </a:xfrm>
            <a:custGeom>
              <a:avLst/>
              <a:gdLst>
                <a:gd name="T0" fmla="*/ 1010 w 1011"/>
                <a:gd name="T1" fmla="*/ 505 h 1010"/>
                <a:gd name="T2" fmla="*/ 1010 w 1011"/>
                <a:gd name="T3" fmla="*/ 505 h 1010"/>
                <a:gd name="T4" fmla="*/ 505 w 1011"/>
                <a:gd name="T5" fmla="*/ 1009 h 1010"/>
                <a:gd name="T6" fmla="*/ 0 w 1011"/>
                <a:gd name="T7" fmla="*/ 505 h 1010"/>
                <a:gd name="T8" fmla="*/ 505 w 1011"/>
                <a:gd name="T9" fmla="*/ 0 h 1010"/>
                <a:gd name="T10" fmla="*/ 1010 w 1011"/>
                <a:gd name="T11" fmla="*/ 505 h 1010"/>
              </a:gdLst>
              <a:ahLst/>
              <a:cxnLst>
                <a:cxn ang="0">
                  <a:pos x="T0" y="T1"/>
                </a:cxn>
                <a:cxn ang="0">
                  <a:pos x="T2" y="T3"/>
                </a:cxn>
                <a:cxn ang="0">
                  <a:pos x="T4" y="T5"/>
                </a:cxn>
                <a:cxn ang="0">
                  <a:pos x="T6" y="T7"/>
                </a:cxn>
                <a:cxn ang="0">
                  <a:pos x="T8" y="T9"/>
                </a:cxn>
                <a:cxn ang="0">
                  <a:pos x="T10" y="T11"/>
                </a:cxn>
              </a:cxnLst>
              <a:rect l="0" t="0" r="r" b="b"/>
              <a:pathLst>
                <a:path w="1011" h="1010">
                  <a:moveTo>
                    <a:pt x="1010" y="505"/>
                  </a:moveTo>
                  <a:lnTo>
                    <a:pt x="1010" y="505"/>
                  </a:lnTo>
                  <a:cubicBezTo>
                    <a:pt x="1010" y="780"/>
                    <a:pt x="780" y="1009"/>
                    <a:pt x="505" y="1009"/>
                  </a:cubicBezTo>
                  <a:cubicBezTo>
                    <a:pt x="229" y="1009"/>
                    <a:pt x="0" y="780"/>
                    <a:pt x="0" y="505"/>
                  </a:cubicBezTo>
                  <a:cubicBezTo>
                    <a:pt x="0" y="222"/>
                    <a:pt x="229" y="0"/>
                    <a:pt x="505" y="0"/>
                  </a:cubicBezTo>
                  <a:cubicBezTo>
                    <a:pt x="780" y="0"/>
                    <a:pt x="1010" y="222"/>
                    <a:pt x="1010" y="505"/>
                  </a:cubicBezTo>
                </a:path>
              </a:pathLst>
            </a:custGeom>
            <a:solidFill>
              <a:srgbClr val="50E6FF"/>
            </a:solidFill>
            <a:ln>
              <a:noFill/>
            </a:ln>
            <a:effec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84" name="plus" title="Icon of a plus sign">
              <a:extLst>
                <a:ext uri="{FF2B5EF4-FFF2-40B4-BE49-F238E27FC236}">
                  <a16:creationId xmlns:a16="http://schemas.microsoft.com/office/drawing/2014/main" id="{82B8F32F-E8EC-8F4D-8899-68C839B1C204}"/>
                </a:ext>
              </a:extLst>
            </p:cNvPr>
            <p:cNvSpPr>
              <a:spLocks noChangeAspect="1" noEditPoints="1"/>
            </p:cNvSpPr>
            <p:nvPr/>
          </p:nvSpPr>
          <p:spPr bwMode="auto">
            <a:xfrm>
              <a:off x="10853023" y="3769404"/>
              <a:ext cx="313755" cy="31375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1400" b="1">
                <a:gradFill>
                  <a:gsLst>
                    <a:gs pos="0">
                      <a:srgbClr val="505050"/>
                    </a:gs>
                    <a:gs pos="100000">
                      <a:srgbClr val="505050"/>
                    </a:gs>
                  </a:gsLst>
                  <a:lin ang="5400000" scaled="1"/>
                </a:gradFill>
                <a:latin typeface="Segoe UI Semibold" panose="020B0502040204020203" pitchFamily="34" charset="0"/>
                <a:cs typeface="Segoe UI Semibold" panose="020B0502040204020203" pitchFamily="34" charset="0"/>
              </a:endParaRPr>
            </a:p>
          </p:txBody>
        </p:sp>
      </p:grpSp>
      <p:cxnSp>
        <p:nvCxnSpPr>
          <p:cNvPr id="16" name="Straight Connector 15">
            <a:extLst>
              <a:ext uri="{FF2B5EF4-FFF2-40B4-BE49-F238E27FC236}">
                <a16:creationId xmlns:a16="http://schemas.microsoft.com/office/drawing/2014/main" id="{3ABC79B8-4622-8B44-B6AA-6E7562620B6A}"/>
              </a:ext>
            </a:extLst>
          </p:cNvPr>
          <p:cNvCxnSpPr>
            <a:cxnSpLocks/>
          </p:cNvCxnSpPr>
          <p:nvPr/>
        </p:nvCxnSpPr>
        <p:spPr>
          <a:xfrm>
            <a:off x="882983" y="2754863"/>
            <a:ext cx="6989032" cy="0"/>
          </a:xfrm>
          <a:prstGeom prst="line">
            <a:avLst/>
          </a:prstGeom>
          <a:ln w="1270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92E400-6400-6946-8EB0-48E8559DE80F}"/>
              </a:ext>
            </a:extLst>
          </p:cNvPr>
          <p:cNvCxnSpPr>
            <a:cxnSpLocks/>
          </p:cNvCxnSpPr>
          <p:nvPr/>
        </p:nvCxnSpPr>
        <p:spPr>
          <a:xfrm>
            <a:off x="882983" y="2754863"/>
            <a:ext cx="0" cy="732588"/>
          </a:xfrm>
          <a:prstGeom prst="line">
            <a:avLst/>
          </a:prstGeom>
          <a:ln w="1270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0F3F8D3-9635-F447-A8D1-65F56820057D}"/>
              </a:ext>
            </a:extLst>
          </p:cNvPr>
          <p:cNvCxnSpPr>
            <a:cxnSpLocks/>
          </p:cNvCxnSpPr>
          <p:nvPr/>
        </p:nvCxnSpPr>
        <p:spPr>
          <a:xfrm>
            <a:off x="7872015" y="2754863"/>
            <a:ext cx="0" cy="732588"/>
          </a:xfrm>
          <a:prstGeom prst="line">
            <a:avLst/>
          </a:prstGeom>
          <a:ln w="1270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7FC9BE5-90DD-0F4C-AE4B-93F79F30DC0F}"/>
              </a:ext>
            </a:extLst>
          </p:cNvPr>
          <p:cNvCxnSpPr>
            <a:cxnSpLocks/>
          </p:cNvCxnSpPr>
          <p:nvPr/>
        </p:nvCxnSpPr>
        <p:spPr>
          <a:xfrm>
            <a:off x="4377499" y="2279734"/>
            <a:ext cx="0" cy="475129"/>
          </a:xfrm>
          <a:prstGeom prst="line">
            <a:avLst/>
          </a:prstGeom>
          <a:ln w="12700">
            <a:solidFill>
              <a:srgbClr val="0078D4"/>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C6795BB-46F4-4146-9D2F-D7488ADADD3E}"/>
              </a:ext>
            </a:extLst>
          </p:cNvPr>
          <p:cNvSpPr/>
          <p:nvPr/>
        </p:nvSpPr>
        <p:spPr>
          <a:xfrm>
            <a:off x="3424854" y="1760934"/>
            <a:ext cx="1905291" cy="547754"/>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rgbClr val="000000"/>
                </a:solidFill>
                <a:latin typeface="Segoe UI" panose="020B0502040204020203" pitchFamily="34" charset="0"/>
                <a:cs typeface="Segoe UI" panose="020B0502040204020203" pitchFamily="34" charset="0"/>
              </a:rPr>
              <a:t>Private Preview</a:t>
            </a:r>
            <a:br>
              <a:rPr lang="en-US" sz="1400">
                <a:solidFill>
                  <a:srgbClr val="E9E9E9"/>
                </a:solidFill>
                <a:latin typeface="Segoe UI" panose="020B0502040204020203" pitchFamily="34" charset="0"/>
                <a:cs typeface="Segoe UI" panose="020B0502040204020203" pitchFamily="34" charset="0"/>
              </a:rPr>
            </a:br>
            <a:r>
              <a:rPr lang="en-US" sz="1400">
                <a:solidFill>
                  <a:srgbClr val="E9E9E9"/>
                </a:solidFill>
                <a:latin typeface="Segoe UI" panose="020B0502040204020203" pitchFamily="34" charset="0"/>
                <a:cs typeface="Segoe UI" panose="020B0502040204020203" pitchFamily="34" charset="0"/>
              </a:rPr>
              <a:t>Current state</a:t>
            </a:r>
          </a:p>
        </p:txBody>
      </p:sp>
      <p:sp>
        <p:nvSpPr>
          <p:cNvPr id="75" name="Line 1">
            <a:extLst>
              <a:ext uri="{FF2B5EF4-FFF2-40B4-BE49-F238E27FC236}">
                <a16:creationId xmlns:a16="http://schemas.microsoft.com/office/drawing/2014/main" id="{9CF01F7B-3EAD-8543-8BA0-4A1C4AFE7F38}"/>
              </a:ext>
            </a:extLst>
          </p:cNvPr>
          <p:cNvSpPr>
            <a:spLocks noChangeShapeType="1"/>
          </p:cNvSpPr>
          <p:nvPr/>
        </p:nvSpPr>
        <p:spPr bwMode="auto">
          <a:xfrm>
            <a:off x="1760796" y="3560205"/>
            <a:ext cx="2470" cy="1326153"/>
          </a:xfrm>
          <a:prstGeom prst="line">
            <a:avLst/>
          </a:prstGeom>
          <a:noFill/>
          <a:ln w="127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1400" b="1">
              <a:latin typeface="Segoe UI Semibold" panose="020B0502040204020203" pitchFamily="34" charset="0"/>
              <a:cs typeface="Segoe UI Semibold" panose="020B0502040204020203" pitchFamily="34" charset="0"/>
            </a:endParaRPr>
          </a:p>
        </p:txBody>
      </p:sp>
      <p:grpSp>
        <p:nvGrpSpPr>
          <p:cNvPr id="2" name="Group 1">
            <a:extLst>
              <a:ext uri="{FF2B5EF4-FFF2-40B4-BE49-F238E27FC236}">
                <a16:creationId xmlns:a16="http://schemas.microsoft.com/office/drawing/2014/main" id="{9E13485C-4ECD-EB40-8DDF-060CE4E76488}"/>
              </a:ext>
            </a:extLst>
          </p:cNvPr>
          <p:cNvGrpSpPr/>
          <p:nvPr/>
        </p:nvGrpSpPr>
        <p:grpSpPr>
          <a:xfrm>
            <a:off x="1304831" y="3019584"/>
            <a:ext cx="914400" cy="914400"/>
            <a:chOff x="1193931" y="3627166"/>
            <a:chExt cx="598230" cy="598230"/>
          </a:xfrm>
        </p:grpSpPr>
        <p:sp>
          <p:nvSpPr>
            <p:cNvPr id="241" name="Freeform 167">
              <a:extLst>
                <a:ext uri="{FF2B5EF4-FFF2-40B4-BE49-F238E27FC236}">
                  <a16:creationId xmlns:a16="http://schemas.microsoft.com/office/drawing/2014/main" id="{223F8898-3C82-7841-B223-C81BB6316169}"/>
                </a:ext>
              </a:extLst>
            </p:cNvPr>
            <p:cNvSpPr>
              <a:spLocks noChangeArrowheads="1"/>
            </p:cNvSpPr>
            <p:nvPr/>
          </p:nvSpPr>
          <p:spPr bwMode="auto">
            <a:xfrm>
              <a:off x="1193931" y="3627166"/>
              <a:ext cx="598230" cy="598230"/>
            </a:xfrm>
            <a:custGeom>
              <a:avLst/>
              <a:gdLst>
                <a:gd name="T0" fmla="*/ 1009 w 1010"/>
                <a:gd name="T1" fmla="*/ 505 h 1010"/>
                <a:gd name="T2" fmla="*/ 1009 w 1010"/>
                <a:gd name="T3" fmla="*/ 505 h 1010"/>
                <a:gd name="T4" fmla="*/ 505 w 1010"/>
                <a:gd name="T5" fmla="*/ 1009 h 1010"/>
                <a:gd name="T6" fmla="*/ 0 w 1010"/>
                <a:gd name="T7" fmla="*/ 505 h 1010"/>
                <a:gd name="T8" fmla="*/ 505 w 1010"/>
                <a:gd name="T9" fmla="*/ 0 h 1010"/>
                <a:gd name="T10" fmla="*/ 1009 w 1010"/>
                <a:gd name="T11" fmla="*/ 505 h 1010"/>
              </a:gdLst>
              <a:ahLst/>
              <a:cxnLst>
                <a:cxn ang="0">
                  <a:pos x="T0" y="T1"/>
                </a:cxn>
                <a:cxn ang="0">
                  <a:pos x="T2" y="T3"/>
                </a:cxn>
                <a:cxn ang="0">
                  <a:pos x="T4" y="T5"/>
                </a:cxn>
                <a:cxn ang="0">
                  <a:pos x="T6" y="T7"/>
                </a:cxn>
                <a:cxn ang="0">
                  <a:pos x="T8" y="T9"/>
                </a:cxn>
                <a:cxn ang="0">
                  <a:pos x="T10" y="T11"/>
                </a:cxn>
              </a:cxnLst>
              <a:rect l="0" t="0" r="r" b="b"/>
              <a:pathLst>
                <a:path w="1010" h="1010">
                  <a:moveTo>
                    <a:pt x="1009" y="505"/>
                  </a:moveTo>
                  <a:lnTo>
                    <a:pt x="1009" y="505"/>
                  </a:lnTo>
                  <a:cubicBezTo>
                    <a:pt x="1009" y="780"/>
                    <a:pt x="787" y="1009"/>
                    <a:pt x="505" y="1009"/>
                  </a:cubicBezTo>
                  <a:cubicBezTo>
                    <a:pt x="229" y="1009"/>
                    <a:pt x="0" y="780"/>
                    <a:pt x="0" y="505"/>
                  </a:cubicBezTo>
                  <a:cubicBezTo>
                    <a:pt x="0" y="222"/>
                    <a:pt x="229" y="0"/>
                    <a:pt x="505" y="0"/>
                  </a:cubicBezTo>
                  <a:cubicBezTo>
                    <a:pt x="787" y="0"/>
                    <a:pt x="1009" y="222"/>
                    <a:pt x="1009" y="505"/>
                  </a:cubicBezTo>
                </a:path>
              </a:pathLst>
            </a:custGeom>
            <a:solidFill>
              <a:srgbClr val="0078D4"/>
            </a:solidFill>
            <a:ln>
              <a:noFill/>
            </a:ln>
            <a:effectLst/>
          </p:spPr>
          <p:txBody>
            <a:bodyPr wrap="none" anchor="ctr"/>
            <a:lstStyle/>
            <a:p>
              <a:endParaRPr lang="es-MX" sz="1400" b="1">
                <a:latin typeface="Segoe UI Semibold" panose="020B0502040204020203" pitchFamily="34" charset="0"/>
                <a:cs typeface="Segoe UI Semibold" panose="020B0502040204020203" pitchFamily="34" charset="0"/>
              </a:endParaRPr>
            </a:p>
          </p:txBody>
        </p:sp>
        <p:sp>
          <p:nvSpPr>
            <p:cNvPr id="76" name="Eye" title="Icon of an eye">
              <a:extLst>
                <a:ext uri="{FF2B5EF4-FFF2-40B4-BE49-F238E27FC236}">
                  <a16:creationId xmlns:a16="http://schemas.microsoft.com/office/drawing/2014/main" id="{5F128616-4767-FD4D-8222-A57D62992E58}"/>
                </a:ext>
              </a:extLst>
            </p:cNvPr>
            <p:cNvSpPr>
              <a:spLocks noChangeAspect="1" noEditPoints="1"/>
            </p:cNvSpPr>
            <p:nvPr/>
          </p:nvSpPr>
          <p:spPr bwMode="auto">
            <a:xfrm>
              <a:off x="1264520" y="3800108"/>
              <a:ext cx="457053" cy="25234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1400" b="1">
                <a:gradFill>
                  <a:gsLst>
                    <a:gs pos="0">
                      <a:srgbClr val="505050"/>
                    </a:gs>
                    <a:gs pos="100000">
                      <a:srgbClr val="505050"/>
                    </a:gs>
                  </a:gsLst>
                </a:gradFill>
                <a:latin typeface="Segoe UI Semibold" panose="020B0502040204020203" pitchFamily="34" charset="0"/>
                <a:cs typeface="Segoe UI Semibold" panose="020B0502040204020203" pitchFamily="34" charset="0"/>
              </a:endParaRPr>
            </a:p>
          </p:txBody>
        </p:sp>
      </p:grpSp>
      <p:sp>
        <p:nvSpPr>
          <p:cNvPr id="78" name="Rounded Rectangle 77">
            <a:extLst>
              <a:ext uri="{FF2B5EF4-FFF2-40B4-BE49-F238E27FC236}">
                <a16:creationId xmlns:a16="http://schemas.microsoft.com/office/drawing/2014/main" id="{3FCF265D-97E2-AD41-9F16-A78F3C583362}"/>
              </a:ext>
            </a:extLst>
          </p:cNvPr>
          <p:cNvSpPr/>
          <p:nvPr/>
        </p:nvSpPr>
        <p:spPr>
          <a:xfrm>
            <a:off x="575052" y="4607107"/>
            <a:ext cx="2373959" cy="547754"/>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rgbClr val="E9E9E9"/>
                </a:solidFill>
                <a:latin typeface="Segoe UI" panose="020B0502040204020203" pitchFamily="34" charset="0"/>
                <a:cs typeface="Segoe UI" panose="020B0502040204020203" pitchFamily="34" charset="0"/>
              </a:rPr>
              <a:t>Requires access to</a:t>
            </a:r>
            <a:br>
              <a:rPr lang="en-US" sz="1400">
                <a:solidFill>
                  <a:srgbClr val="E9E9E9"/>
                </a:solidFill>
                <a:latin typeface="Segoe UI" panose="020B0502040204020203" pitchFamily="34" charset="0"/>
                <a:cs typeface="Segoe UI" panose="020B0502040204020203" pitchFamily="34" charset="0"/>
              </a:rPr>
            </a:br>
            <a:r>
              <a:rPr lang="en-US" sz="1400">
                <a:solidFill>
                  <a:schemeClr val="tx1"/>
                </a:solidFill>
                <a:latin typeface="Segoe UI" panose="020B0502040204020203" pitchFamily="34" charset="0"/>
                <a:cs typeface="Segoe UI" panose="020B0502040204020203" pitchFamily="34" charset="0"/>
              </a:rPr>
              <a:t>Azure Canary</a:t>
            </a:r>
            <a:r>
              <a:rPr lang="en-US" sz="1400">
                <a:solidFill>
                  <a:srgbClr val="E9E9E9"/>
                </a:solidFill>
                <a:latin typeface="Segoe UI" panose="020B0502040204020203" pitchFamily="34" charset="0"/>
                <a:cs typeface="Segoe UI" panose="020B0502040204020203" pitchFamily="34" charset="0"/>
              </a:rPr>
              <a:t> regions</a:t>
            </a:r>
            <a:endParaRPr lang="en-US" sz="1400">
              <a:solidFill>
                <a:srgbClr val="000000"/>
              </a:solidFill>
              <a:latin typeface="Segoe UI" panose="020B0502040204020203" pitchFamily="34" charset="0"/>
              <a:cs typeface="Segoe UI" panose="020B0502040204020203" pitchFamily="34" charset="0"/>
            </a:endParaRPr>
          </a:p>
        </p:txBody>
      </p:sp>
      <p:sp>
        <p:nvSpPr>
          <p:cNvPr id="79" name="Rounded Rectangle 78">
            <a:extLst>
              <a:ext uri="{FF2B5EF4-FFF2-40B4-BE49-F238E27FC236}">
                <a16:creationId xmlns:a16="http://schemas.microsoft.com/office/drawing/2014/main" id="{86F0358D-2138-174E-A36D-79FD5108DFD9}"/>
              </a:ext>
            </a:extLst>
          </p:cNvPr>
          <p:cNvSpPr/>
          <p:nvPr/>
        </p:nvSpPr>
        <p:spPr>
          <a:xfrm>
            <a:off x="3190520" y="4605933"/>
            <a:ext cx="2373959" cy="547754"/>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rgbClr val="E9E9E9"/>
                </a:solidFill>
                <a:latin typeface="Segoe UI" panose="020B0502040204020203" pitchFamily="34" charset="0"/>
                <a:cs typeface="Segoe UI" panose="020B0502040204020203" pitchFamily="34" charset="0"/>
              </a:rPr>
              <a:t>Growing orchestration and fault capabilities</a:t>
            </a:r>
          </a:p>
        </p:txBody>
      </p:sp>
      <p:sp>
        <p:nvSpPr>
          <p:cNvPr id="80" name="Rounded Rectangle 79">
            <a:extLst>
              <a:ext uri="{FF2B5EF4-FFF2-40B4-BE49-F238E27FC236}">
                <a16:creationId xmlns:a16="http://schemas.microsoft.com/office/drawing/2014/main" id="{A011B5B4-2B7F-3E46-BAC2-DB1F4E995611}"/>
              </a:ext>
            </a:extLst>
          </p:cNvPr>
          <p:cNvSpPr/>
          <p:nvPr/>
        </p:nvSpPr>
        <p:spPr>
          <a:xfrm>
            <a:off x="5747441" y="4605933"/>
            <a:ext cx="2554953" cy="547749"/>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rgbClr val="E9E9E9"/>
                </a:solidFill>
                <a:latin typeface="Segoe UI" panose="020B0502040204020203" pitchFamily="34" charset="0"/>
                <a:cs typeface="Segoe UI" panose="020B0502040204020203" pitchFamily="34" charset="0"/>
              </a:rPr>
              <a:t>Requires commitment to run </a:t>
            </a:r>
            <a:r>
              <a:rPr lang="en-US" sz="1400">
                <a:solidFill>
                  <a:schemeClr val="tx1"/>
                </a:solidFill>
                <a:latin typeface="Segoe UI" panose="020B0502040204020203" pitchFamily="34" charset="0"/>
                <a:cs typeface="Segoe UI" panose="020B0502040204020203" pitchFamily="34" charset="0"/>
              </a:rPr>
              <a:t>1 experiment per month</a:t>
            </a:r>
          </a:p>
        </p:txBody>
      </p:sp>
      <p:sp>
        <p:nvSpPr>
          <p:cNvPr id="85" name="Rounded Rectangle 84">
            <a:extLst>
              <a:ext uri="{FF2B5EF4-FFF2-40B4-BE49-F238E27FC236}">
                <a16:creationId xmlns:a16="http://schemas.microsoft.com/office/drawing/2014/main" id="{44B607AF-129E-6C4C-998C-CDCB5BB150A7}"/>
              </a:ext>
            </a:extLst>
          </p:cNvPr>
          <p:cNvSpPr/>
          <p:nvPr/>
        </p:nvSpPr>
        <p:spPr>
          <a:xfrm>
            <a:off x="8097659" y="1757563"/>
            <a:ext cx="1409844" cy="547754"/>
          </a:xfrm>
          <a:prstGeom prst="roundRect">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chemeClr val="tx1"/>
                </a:solidFill>
                <a:latin typeface="Segoe UI" panose="020B0502040204020203" pitchFamily="34" charset="0"/>
                <a:cs typeface="Segoe UI" panose="020B0502040204020203" pitchFamily="34" charset="0"/>
              </a:rPr>
              <a:t>Public Preview Fall 2021</a:t>
            </a:r>
          </a:p>
        </p:txBody>
      </p:sp>
      <p:sp>
        <p:nvSpPr>
          <p:cNvPr id="86" name="Rounded Rectangle 85">
            <a:extLst>
              <a:ext uri="{FF2B5EF4-FFF2-40B4-BE49-F238E27FC236}">
                <a16:creationId xmlns:a16="http://schemas.microsoft.com/office/drawing/2014/main" id="{724BCB2E-1B74-814B-89F2-F8CCA2069D54}"/>
              </a:ext>
            </a:extLst>
          </p:cNvPr>
          <p:cNvSpPr/>
          <p:nvPr/>
        </p:nvSpPr>
        <p:spPr>
          <a:xfrm>
            <a:off x="9983380" y="1839697"/>
            <a:ext cx="1208302" cy="385065"/>
          </a:xfrm>
          <a:prstGeom prst="roundRect">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66371"/>
            <a:r>
              <a:rPr lang="en-US" sz="1400">
                <a:solidFill>
                  <a:schemeClr val="tx1"/>
                </a:solidFill>
                <a:latin typeface="Segoe UI" panose="020B0502040204020203" pitchFamily="34" charset="0"/>
                <a:cs typeface="Segoe UI" panose="020B0502040204020203" pitchFamily="34" charset="0"/>
              </a:rPr>
              <a:t>GA in 2022</a:t>
            </a:r>
          </a:p>
        </p:txBody>
      </p:sp>
      <p:sp>
        <p:nvSpPr>
          <p:cNvPr id="88" name="Line 184">
            <a:extLst>
              <a:ext uri="{FF2B5EF4-FFF2-40B4-BE49-F238E27FC236}">
                <a16:creationId xmlns:a16="http://schemas.microsoft.com/office/drawing/2014/main" id="{EB2C8362-6EA8-DD46-9E8F-EA91783CE1B9}"/>
              </a:ext>
            </a:extLst>
          </p:cNvPr>
          <p:cNvSpPr>
            <a:spLocks noChangeShapeType="1"/>
          </p:cNvSpPr>
          <p:nvPr/>
        </p:nvSpPr>
        <p:spPr bwMode="auto">
          <a:xfrm flipV="1">
            <a:off x="10578392" y="2224762"/>
            <a:ext cx="0" cy="986755"/>
          </a:xfrm>
          <a:prstGeom prst="line">
            <a:avLst/>
          </a:prstGeom>
          <a:noFill/>
          <a:ln w="12700" cap="flat">
            <a:solidFill>
              <a:srgbClr val="50E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14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28101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AE6B2-FBCB-479B-A805-CA04F3404512}"/>
              </a:ext>
            </a:extLst>
          </p:cNvPr>
          <p:cNvSpPr>
            <a:spLocks noGrp="1"/>
          </p:cNvSpPr>
          <p:nvPr>
            <p:ph type="ctrTitle"/>
          </p:nvPr>
        </p:nvSpPr>
        <p:spPr>
          <a:xfrm>
            <a:off x="975469" y="2589806"/>
            <a:ext cx="5323096" cy="1682897"/>
          </a:xfrm>
        </p:spPr>
        <p:txBody>
          <a:bodyPr/>
          <a:lstStyle/>
          <a:p>
            <a:pPr algn="l"/>
            <a:r>
              <a:rPr lang="en-US" dirty="0">
                <a:solidFill>
                  <a:schemeClr val="tx1"/>
                </a:solidFill>
                <a:latin typeface="Segoe UI Semibold" panose="020B0502040204020203" pitchFamily="34" charset="0"/>
                <a:cs typeface="Segoe UI Semibold" panose="020B0502040204020203" pitchFamily="34" charset="0"/>
              </a:rPr>
              <a:t>What is </a:t>
            </a:r>
            <a:r>
              <a:rPr lang="en-US" dirty="0">
                <a:solidFill>
                  <a:srgbClr val="0078D4"/>
                </a:solidFill>
                <a:latin typeface="Segoe UI Semibold" panose="020B0502040204020203" pitchFamily="34" charset="0"/>
                <a:cs typeface="Segoe UI Semibold" panose="020B0502040204020203" pitchFamily="34" charset="0"/>
              </a:rPr>
              <a:t>Chaos Engineering?</a:t>
            </a:r>
          </a:p>
        </p:txBody>
      </p:sp>
      <p:grpSp>
        <p:nvGrpSpPr>
          <p:cNvPr id="21" name="Group 20" descr="Circular diagram with Hypothesize to Experiment to Analyze to Improve and back to Hypothesize">
            <a:extLst>
              <a:ext uri="{FF2B5EF4-FFF2-40B4-BE49-F238E27FC236}">
                <a16:creationId xmlns:a16="http://schemas.microsoft.com/office/drawing/2014/main" id="{ECA1645E-EE16-42D2-BC98-1C64CE2B48C3}"/>
              </a:ext>
            </a:extLst>
          </p:cNvPr>
          <p:cNvGrpSpPr/>
          <p:nvPr/>
        </p:nvGrpSpPr>
        <p:grpSpPr>
          <a:xfrm>
            <a:off x="6890703" y="1470457"/>
            <a:ext cx="3581402" cy="3581402"/>
            <a:chOff x="4152900" y="1952626"/>
            <a:chExt cx="3886197" cy="3886198"/>
          </a:xfrm>
        </p:grpSpPr>
        <p:sp>
          <p:nvSpPr>
            <p:cNvPr id="22" name="Arc 21">
              <a:extLst>
                <a:ext uri="{FF2B5EF4-FFF2-40B4-BE49-F238E27FC236}">
                  <a16:creationId xmlns:a16="http://schemas.microsoft.com/office/drawing/2014/main" id="{E1D95245-72C6-465D-90CF-A220BBFA1E2B}"/>
                </a:ext>
                <a:ext uri="{C183D7F6-B498-43B3-948B-1728B52AA6E4}">
                  <adec:decorative xmlns:adec="http://schemas.microsoft.com/office/drawing/2017/decorative" val="1"/>
                </a:ext>
              </a:extLst>
            </p:cNvPr>
            <p:cNvSpPr/>
            <p:nvPr/>
          </p:nvSpPr>
          <p:spPr>
            <a:xfrm rot="16355336">
              <a:off x="4152900" y="1952627"/>
              <a:ext cx="3886198" cy="3886196"/>
            </a:xfrm>
            <a:prstGeom prst="arc">
              <a:avLst>
                <a:gd name="adj1" fmla="val 17311661"/>
                <a:gd name="adj2" fmla="val 20072316"/>
              </a:avLst>
            </a:prstGeom>
            <a:noFill/>
            <a:ln w="31750" cap="rnd" cmpd="sng" algn="ctr">
              <a:gradFill flip="none" rotWithShape="1">
                <a:gsLst>
                  <a:gs pos="0">
                    <a:srgbClr val="0078D4"/>
                  </a:gs>
                  <a:gs pos="100000">
                    <a:srgbClr val="50E6FF"/>
                  </a:gs>
                </a:gsLst>
                <a:lin ang="0" scaled="1"/>
                <a:tileRect/>
              </a:gradFill>
              <a:prstDash val="solid"/>
              <a:headEnd type="none" w="lg" len="med"/>
              <a:tailEnd type="arrow" w="lg" len="sm"/>
            </a:ln>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3" name="Arc 22">
              <a:extLst>
                <a:ext uri="{FF2B5EF4-FFF2-40B4-BE49-F238E27FC236}">
                  <a16:creationId xmlns:a16="http://schemas.microsoft.com/office/drawing/2014/main" id="{5D8A753E-99FC-45E8-B9E6-E8AABC654042}"/>
                </a:ext>
                <a:ext uri="{C183D7F6-B498-43B3-948B-1728B52AA6E4}">
                  <adec:decorative xmlns:adec="http://schemas.microsoft.com/office/drawing/2017/decorative" val="1"/>
                </a:ext>
              </a:extLst>
            </p:cNvPr>
            <p:cNvSpPr/>
            <p:nvPr/>
          </p:nvSpPr>
          <p:spPr>
            <a:xfrm rot="16355336" flipH="1" flipV="1">
              <a:off x="4152899" y="1952627"/>
              <a:ext cx="3886198" cy="3886196"/>
            </a:xfrm>
            <a:prstGeom prst="arc">
              <a:avLst>
                <a:gd name="adj1" fmla="val 17625782"/>
                <a:gd name="adj2" fmla="val 20220235"/>
              </a:avLst>
            </a:prstGeom>
            <a:noFill/>
            <a:ln w="31750" cap="rnd" cmpd="sng" algn="ctr">
              <a:gradFill flip="none" rotWithShape="1">
                <a:gsLst>
                  <a:gs pos="100000">
                    <a:srgbClr val="0078D4"/>
                  </a:gs>
                  <a:gs pos="0">
                    <a:srgbClr val="50E6FF"/>
                  </a:gs>
                </a:gsLst>
                <a:lin ang="0" scaled="1"/>
                <a:tileRect/>
              </a:gradFill>
              <a:prstDash val="solid"/>
              <a:headEnd type="none" w="lg" len="med"/>
              <a:tailEnd type="arrow" w="lg" len="sm"/>
            </a:ln>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grpSp>
        <p:nvGrpSpPr>
          <p:cNvPr id="38" name="Group 37">
            <a:extLst>
              <a:ext uri="{FF2B5EF4-FFF2-40B4-BE49-F238E27FC236}">
                <a16:creationId xmlns:a16="http://schemas.microsoft.com/office/drawing/2014/main" id="{E62B6D75-8839-4734-A9C8-319685CB67DE}"/>
              </a:ext>
              <a:ext uri="{C183D7F6-B498-43B3-948B-1728B52AA6E4}">
                <adec:decorative xmlns:adec="http://schemas.microsoft.com/office/drawing/2017/decorative" val="1"/>
              </a:ext>
            </a:extLst>
          </p:cNvPr>
          <p:cNvGrpSpPr/>
          <p:nvPr/>
        </p:nvGrpSpPr>
        <p:grpSpPr>
          <a:xfrm>
            <a:off x="6890702" y="1470457"/>
            <a:ext cx="3581402" cy="3581402"/>
            <a:chOff x="4152899" y="1952626"/>
            <a:chExt cx="3886198" cy="3886198"/>
          </a:xfrm>
        </p:grpSpPr>
        <p:sp>
          <p:nvSpPr>
            <p:cNvPr id="39" name="Arc 38">
              <a:extLst>
                <a:ext uri="{FF2B5EF4-FFF2-40B4-BE49-F238E27FC236}">
                  <a16:creationId xmlns:a16="http://schemas.microsoft.com/office/drawing/2014/main" id="{54A4DBB7-DFE4-4D23-BC7C-876255874FE5}"/>
                </a:ext>
                <a:ext uri="{C183D7F6-B498-43B3-948B-1728B52AA6E4}">
                  <adec:decorative xmlns:adec="http://schemas.microsoft.com/office/drawing/2017/decorative" val="1"/>
                </a:ext>
              </a:extLst>
            </p:cNvPr>
            <p:cNvSpPr/>
            <p:nvPr/>
          </p:nvSpPr>
          <p:spPr>
            <a:xfrm rot="16355336">
              <a:off x="4152900" y="1952627"/>
              <a:ext cx="3886198" cy="3886196"/>
            </a:xfrm>
            <a:prstGeom prst="arc">
              <a:avLst>
                <a:gd name="adj1" fmla="val 11690660"/>
                <a:gd name="adj2" fmla="val 14497904"/>
              </a:avLst>
            </a:prstGeom>
            <a:noFill/>
            <a:ln w="31750" cap="rnd" cmpd="sng" algn="ctr">
              <a:gradFill flip="none" rotWithShape="1">
                <a:gsLst>
                  <a:gs pos="0">
                    <a:srgbClr val="0078D4"/>
                  </a:gs>
                  <a:gs pos="100000">
                    <a:srgbClr val="50E6FF"/>
                  </a:gs>
                </a:gsLst>
                <a:lin ang="0" scaled="1"/>
                <a:tileRect/>
              </a:gradFill>
              <a:prstDash val="solid"/>
              <a:headEnd type="none" w="lg" len="med"/>
              <a:tailEnd type="arrow" w="lg" len="sm"/>
            </a:ln>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40" name="Arc 39">
              <a:extLst>
                <a:ext uri="{FF2B5EF4-FFF2-40B4-BE49-F238E27FC236}">
                  <a16:creationId xmlns:a16="http://schemas.microsoft.com/office/drawing/2014/main" id="{E684938D-3C21-49C8-8833-F100E73EC8C0}"/>
                </a:ext>
                <a:ext uri="{C183D7F6-B498-43B3-948B-1728B52AA6E4}">
                  <adec:decorative xmlns:adec="http://schemas.microsoft.com/office/drawing/2017/decorative" val="1"/>
                </a:ext>
              </a:extLst>
            </p:cNvPr>
            <p:cNvSpPr/>
            <p:nvPr/>
          </p:nvSpPr>
          <p:spPr>
            <a:xfrm rot="16355336" flipH="1" flipV="1">
              <a:off x="4152898" y="1952627"/>
              <a:ext cx="3886198" cy="3886196"/>
            </a:xfrm>
            <a:prstGeom prst="arc">
              <a:avLst>
                <a:gd name="adj1" fmla="val 12258202"/>
                <a:gd name="adj2" fmla="val 14887954"/>
              </a:avLst>
            </a:prstGeom>
            <a:noFill/>
            <a:ln w="31750" cap="rnd" cmpd="sng" algn="ctr">
              <a:gradFill flip="none" rotWithShape="1">
                <a:gsLst>
                  <a:gs pos="100000">
                    <a:srgbClr val="0078D4"/>
                  </a:gs>
                  <a:gs pos="0">
                    <a:srgbClr val="50E6FF"/>
                  </a:gs>
                </a:gsLst>
                <a:lin ang="0" scaled="1"/>
                <a:tileRect/>
              </a:gradFill>
              <a:prstDash val="solid"/>
              <a:headEnd type="none" w="lg" len="med"/>
              <a:tailEnd type="arrow" w="lg" len="sm"/>
            </a:ln>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cxnSp>
        <p:nvCxnSpPr>
          <p:cNvPr id="42" name="Straight Arrow Connector 41">
            <a:extLst>
              <a:ext uri="{FF2B5EF4-FFF2-40B4-BE49-F238E27FC236}">
                <a16:creationId xmlns:a16="http://schemas.microsoft.com/office/drawing/2014/main" id="{EA240F0D-FF58-49A5-94C8-4315232B74C8}"/>
              </a:ext>
              <a:ext uri="{C183D7F6-B498-43B3-948B-1728B52AA6E4}">
                <adec:decorative xmlns:adec="http://schemas.microsoft.com/office/drawing/2017/decorative" val="1"/>
              </a:ext>
            </a:extLst>
          </p:cNvPr>
          <p:cNvCxnSpPr>
            <a:cxnSpLocks/>
          </p:cNvCxnSpPr>
          <p:nvPr/>
        </p:nvCxnSpPr>
        <p:spPr>
          <a:xfrm>
            <a:off x="8732775" y="4455559"/>
            <a:ext cx="1" cy="160816"/>
          </a:xfrm>
          <a:prstGeom prst="straightConnector1">
            <a:avLst/>
          </a:prstGeom>
          <a:noFill/>
          <a:ln w="31750" cap="rnd" cmpd="sng" algn="ctr">
            <a:gradFill flip="none" rotWithShape="1">
              <a:gsLst>
                <a:gs pos="0">
                  <a:srgbClr val="0078D4"/>
                </a:gs>
                <a:gs pos="100000">
                  <a:srgbClr val="50E6FF"/>
                </a:gs>
              </a:gsLst>
              <a:lin ang="0" scaled="1"/>
              <a:tileRect/>
            </a:gradFill>
            <a:prstDash val="solid"/>
            <a:headEnd type="none" w="lg" len="med"/>
            <a:tailEnd type="arrow" w="lg" len="sm"/>
          </a:ln>
          <a:effectLst/>
        </p:spPr>
      </p:cxnSp>
      <p:grpSp>
        <p:nvGrpSpPr>
          <p:cNvPr id="196" name="optimize fleet operations">
            <a:extLst>
              <a:ext uri="{FF2B5EF4-FFF2-40B4-BE49-F238E27FC236}">
                <a16:creationId xmlns:a16="http://schemas.microsoft.com/office/drawing/2014/main" id="{B51B8A3E-83A1-4A3F-AF50-FAB98D825093}"/>
              </a:ext>
              <a:ext uri="{C183D7F6-B498-43B3-948B-1728B52AA6E4}">
                <adec:decorative xmlns:adec="http://schemas.microsoft.com/office/drawing/2017/decorative" val="1"/>
              </a:ext>
            </a:extLst>
          </p:cNvPr>
          <p:cNvGrpSpPr/>
          <p:nvPr/>
        </p:nvGrpSpPr>
        <p:grpSpPr>
          <a:xfrm>
            <a:off x="8498123" y="1263908"/>
            <a:ext cx="468695" cy="468693"/>
            <a:chOff x="5415879" y="2191644"/>
            <a:chExt cx="385390" cy="385388"/>
          </a:xfrm>
        </p:grpSpPr>
        <p:sp>
          <p:nvSpPr>
            <p:cNvPr id="197" name="Rectangle 174">
              <a:extLst>
                <a:ext uri="{FF2B5EF4-FFF2-40B4-BE49-F238E27FC236}">
                  <a16:creationId xmlns:a16="http://schemas.microsoft.com/office/drawing/2014/main" id="{4236C28B-CEE3-4E35-A50E-EF3164F05247}"/>
                </a:ext>
              </a:extLst>
            </p:cNvPr>
            <p:cNvSpPr>
              <a:spLocks noChangeArrowheads="1"/>
            </p:cNvSpPr>
            <p:nvPr/>
          </p:nvSpPr>
          <p:spPr bwMode="auto">
            <a:xfrm>
              <a:off x="5557972" y="2394050"/>
              <a:ext cx="81780" cy="1420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8" name="Rectangle 175">
              <a:extLst>
                <a:ext uri="{FF2B5EF4-FFF2-40B4-BE49-F238E27FC236}">
                  <a16:creationId xmlns:a16="http://schemas.microsoft.com/office/drawing/2014/main" id="{C52C416A-D4AF-4920-BD20-08720E4FF2F4}"/>
                </a:ext>
              </a:extLst>
            </p:cNvPr>
            <p:cNvSpPr>
              <a:spLocks noChangeArrowheads="1"/>
            </p:cNvSpPr>
            <p:nvPr/>
          </p:nvSpPr>
          <p:spPr bwMode="auto">
            <a:xfrm>
              <a:off x="5455747" y="2292846"/>
              <a:ext cx="81780" cy="1420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9" name="Rectangle 176">
              <a:extLst>
                <a:ext uri="{FF2B5EF4-FFF2-40B4-BE49-F238E27FC236}">
                  <a16:creationId xmlns:a16="http://schemas.microsoft.com/office/drawing/2014/main" id="{38542DE4-DC3F-4979-B8B5-EEF8DDD7E4A2}"/>
                </a:ext>
              </a:extLst>
            </p:cNvPr>
            <p:cNvSpPr>
              <a:spLocks noChangeArrowheads="1"/>
            </p:cNvSpPr>
            <p:nvPr/>
          </p:nvSpPr>
          <p:spPr bwMode="auto">
            <a:xfrm>
              <a:off x="5659175" y="2353160"/>
              <a:ext cx="81780" cy="1420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00" name="Rectangle 177">
              <a:extLst>
                <a:ext uri="{FF2B5EF4-FFF2-40B4-BE49-F238E27FC236}">
                  <a16:creationId xmlns:a16="http://schemas.microsoft.com/office/drawing/2014/main" id="{6EC5B060-5A05-4B7B-A51E-7EBE99DC2616}"/>
                </a:ext>
              </a:extLst>
            </p:cNvPr>
            <p:cNvSpPr>
              <a:spLocks noChangeArrowheads="1"/>
            </p:cNvSpPr>
            <p:nvPr/>
          </p:nvSpPr>
          <p:spPr bwMode="auto">
            <a:xfrm>
              <a:off x="5557972" y="2231511"/>
              <a:ext cx="81780" cy="1420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01" name="Freeform 178">
              <a:extLst>
                <a:ext uri="{FF2B5EF4-FFF2-40B4-BE49-F238E27FC236}">
                  <a16:creationId xmlns:a16="http://schemas.microsoft.com/office/drawing/2014/main" id="{2F4A1D98-7964-4855-A47D-14D83ADCA695}"/>
                </a:ext>
              </a:extLst>
            </p:cNvPr>
            <p:cNvSpPr>
              <a:spLocks/>
            </p:cNvSpPr>
            <p:nvPr/>
          </p:nvSpPr>
          <p:spPr bwMode="auto">
            <a:xfrm>
              <a:off x="5415879" y="2191644"/>
              <a:ext cx="80758" cy="81780"/>
            </a:xfrm>
            <a:custGeom>
              <a:avLst/>
              <a:gdLst>
                <a:gd name="T0" fmla="*/ 0 w 79"/>
                <a:gd name="T1" fmla="*/ 0 h 80"/>
                <a:gd name="T2" fmla="*/ 0 w 79"/>
                <a:gd name="T3" fmla="*/ 39 h 80"/>
                <a:gd name="T4" fmla="*/ 0 w 79"/>
                <a:gd name="T5" fmla="*/ 80 h 80"/>
                <a:gd name="T6" fmla="*/ 39 w 79"/>
                <a:gd name="T7" fmla="*/ 80 h 80"/>
                <a:gd name="T8" fmla="*/ 39 w 79"/>
                <a:gd name="T9" fmla="*/ 39 h 80"/>
                <a:gd name="T10" fmla="*/ 79 w 79"/>
                <a:gd name="T11" fmla="*/ 39 h 80"/>
                <a:gd name="T12" fmla="*/ 79 w 79"/>
                <a:gd name="T13" fmla="*/ 0 h 80"/>
                <a:gd name="T14" fmla="*/ 39 w 79"/>
                <a:gd name="T15" fmla="*/ 0 h 80"/>
                <a:gd name="T16" fmla="*/ 0 w 79"/>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0">
                  <a:moveTo>
                    <a:pt x="0" y="0"/>
                  </a:moveTo>
                  <a:lnTo>
                    <a:pt x="0" y="39"/>
                  </a:lnTo>
                  <a:lnTo>
                    <a:pt x="0" y="80"/>
                  </a:lnTo>
                  <a:lnTo>
                    <a:pt x="39" y="80"/>
                  </a:lnTo>
                  <a:lnTo>
                    <a:pt x="39" y="39"/>
                  </a:lnTo>
                  <a:lnTo>
                    <a:pt x="79" y="39"/>
                  </a:lnTo>
                  <a:lnTo>
                    <a:pt x="79" y="0"/>
                  </a:lnTo>
                  <a:lnTo>
                    <a:pt x="39"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02" name="Freeform 179">
              <a:extLst>
                <a:ext uri="{FF2B5EF4-FFF2-40B4-BE49-F238E27FC236}">
                  <a16:creationId xmlns:a16="http://schemas.microsoft.com/office/drawing/2014/main" id="{E6E3972B-E541-4F39-8AD8-8EE349DF6914}"/>
                </a:ext>
              </a:extLst>
            </p:cNvPr>
            <p:cNvSpPr>
              <a:spLocks/>
            </p:cNvSpPr>
            <p:nvPr/>
          </p:nvSpPr>
          <p:spPr bwMode="auto">
            <a:xfrm>
              <a:off x="5720511" y="2191644"/>
              <a:ext cx="80758" cy="81780"/>
            </a:xfrm>
            <a:custGeom>
              <a:avLst/>
              <a:gdLst>
                <a:gd name="T0" fmla="*/ 40 w 79"/>
                <a:gd name="T1" fmla="*/ 0 h 80"/>
                <a:gd name="T2" fmla="*/ 0 w 79"/>
                <a:gd name="T3" fmla="*/ 0 h 80"/>
                <a:gd name="T4" fmla="*/ 0 w 79"/>
                <a:gd name="T5" fmla="*/ 39 h 80"/>
                <a:gd name="T6" fmla="*/ 40 w 79"/>
                <a:gd name="T7" fmla="*/ 39 h 80"/>
                <a:gd name="T8" fmla="*/ 40 w 79"/>
                <a:gd name="T9" fmla="*/ 80 h 80"/>
                <a:gd name="T10" fmla="*/ 79 w 79"/>
                <a:gd name="T11" fmla="*/ 80 h 80"/>
                <a:gd name="T12" fmla="*/ 79 w 79"/>
                <a:gd name="T13" fmla="*/ 39 h 80"/>
                <a:gd name="T14" fmla="*/ 79 w 79"/>
                <a:gd name="T15" fmla="*/ 0 h 80"/>
                <a:gd name="T16" fmla="*/ 40 w 79"/>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0">
                  <a:moveTo>
                    <a:pt x="40" y="0"/>
                  </a:moveTo>
                  <a:lnTo>
                    <a:pt x="0" y="0"/>
                  </a:lnTo>
                  <a:lnTo>
                    <a:pt x="0" y="39"/>
                  </a:lnTo>
                  <a:lnTo>
                    <a:pt x="40" y="39"/>
                  </a:lnTo>
                  <a:lnTo>
                    <a:pt x="40" y="80"/>
                  </a:lnTo>
                  <a:lnTo>
                    <a:pt x="79" y="80"/>
                  </a:lnTo>
                  <a:lnTo>
                    <a:pt x="79" y="39"/>
                  </a:lnTo>
                  <a:lnTo>
                    <a:pt x="79" y="0"/>
                  </a:lnTo>
                  <a:lnTo>
                    <a:pt x="4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03" name="Freeform 180">
              <a:extLst>
                <a:ext uri="{FF2B5EF4-FFF2-40B4-BE49-F238E27FC236}">
                  <a16:creationId xmlns:a16="http://schemas.microsoft.com/office/drawing/2014/main" id="{CC469113-B284-40D0-A437-2BFDC0A56229}"/>
                </a:ext>
              </a:extLst>
            </p:cNvPr>
            <p:cNvSpPr>
              <a:spLocks/>
            </p:cNvSpPr>
            <p:nvPr/>
          </p:nvSpPr>
          <p:spPr bwMode="auto">
            <a:xfrm>
              <a:off x="5415879" y="2495252"/>
              <a:ext cx="80758" cy="81780"/>
            </a:xfrm>
            <a:custGeom>
              <a:avLst/>
              <a:gdLst>
                <a:gd name="T0" fmla="*/ 39 w 79"/>
                <a:gd name="T1" fmla="*/ 0 h 80"/>
                <a:gd name="T2" fmla="*/ 0 w 79"/>
                <a:gd name="T3" fmla="*/ 0 h 80"/>
                <a:gd name="T4" fmla="*/ 0 w 79"/>
                <a:gd name="T5" fmla="*/ 40 h 80"/>
                <a:gd name="T6" fmla="*/ 0 w 79"/>
                <a:gd name="T7" fmla="*/ 80 h 80"/>
                <a:gd name="T8" fmla="*/ 39 w 79"/>
                <a:gd name="T9" fmla="*/ 80 h 80"/>
                <a:gd name="T10" fmla="*/ 79 w 79"/>
                <a:gd name="T11" fmla="*/ 80 h 80"/>
                <a:gd name="T12" fmla="*/ 79 w 79"/>
                <a:gd name="T13" fmla="*/ 40 h 80"/>
                <a:gd name="T14" fmla="*/ 39 w 79"/>
                <a:gd name="T15" fmla="*/ 40 h 80"/>
                <a:gd name="T16" fmla="*/ 39 w 79"/>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0">
                  <a:moveTo>
                    <a:pt x="39" y="0"/>
                  </a:moveTo>
                  <a:lnTo>
                    <a:pt x="0" y="0"/>
                  </a:lnTo>
                  <a:lnTo>
                    <a:pt x="0" y="40"/>
                  </a:lnTo>
                  <a:lnTo>
                    <a:pt x="0" y="80"/>
                  </a:lnTo>
                  <a:lnTo>
                    <a:pt x="39" y="80"/>
                  </a:lnTo>
                  <a:lnTo>
                    <a:pt x="79" y="80"/>
                  </a:lnTo>
                  <a:lnTo>
                    <a:pt x="79" y="40"/>
                  </a:lnTo>
                  <a:lnTo>
                    <a:pt x="39" y="40"/>
                  </a:lnTo>
                  <a:lnTo>
                    <a:pt x="3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204" name="Freeform 181">
              <a:extLst>
                <a:ext uri="{FF2B5EF4-FFF2-40B4-BE49-F238E27FC236}">
                  <a16:creationId xmlns:a16="http://schemas.microsoft.com/office/drawing/2014/main" id="{6152A44A-707F-458C-AD2B-F2AD08283451}"/>
                </a:ext>
              </a:extLst>
            </p:cNvPr>
            <p:cNvSpPr>
              <a:spLocks/>
            </p:cNvSpPr>
            <p:nvPr/>
          </p:nvSpPr>
          <p:spPr bwMode="auto">
            <a:xfrm>
              <a:off x="5720511" y="2495252"/>
              <a:ext cx="80758" cy="81780"/>
            </a:xfrm>
            <a:custGeom>
              <a:avLst/>
              <a:gdLst>
                <a:gd name="T0" fmla="*/ 40 w 79"/>
                <a:gd name="T1" fmla="*/ 40 h 80"/>
                <a:gd name="T2" fmla="*/ 0 w 79"/>
                <a:gd name="T3" fmla="*/ 40 h 80"/>
                <a:gd name="T4" fmla="*/ 0 w 79"/>
                <a:gd name="T5" fmla="*/ 80 h 80"/>
                <a:gd name="T6" fmla="*/ 40 w 79"/>
                <a:gd name="T7" fmla="*/ 80 h 80"/>
                <a:gd name="T8" fmla="*/ 79 w 79"/>
                <a:gd name="T9" fmla="*/ 80 h 80"/>
                <a:gd name="T10" fmla="*/ 79 w 79"/>
                <a:gd name="T11" fmla="*/ 40 h 80"/>
                <a:gd name="T12" fmla="*/ 79 w 79"/>
                <a:gd name="T13" fmla="*/ 0 h 80"/>
                <a:gd name="T14" fmla="*/ 40 w 79"/>
                <a:gd name="T15" fmla="*/ 0 h 80"/>
                <a:gd name="T16" fmla="*/ 40 w 79"/>
                <a:gd name="T17"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0">
                  <a:moveTo>
                    <a:pt x="40" y="40"/>
                  </a:moveTo>
                  <a:lnTo>
                    <a:pt x="0" y="40"/>
                  </a:lnTo>
                  <a:lnTo>
                    <a:pt x="0" y="80"/>
                  </a:lnTo>
                  <a:lnTo>
                    <a:pt x="40" y="80"/>
                  </a:lnTo>
                  <a:lnTo>
                    <a:pt x="79" y="80"/>
                  </a:lnTo>
                  <a:lnTo>
                    <a:pt x="79" y="40"/>
                  </a:lnTo>
                  <a:lnTo>
                    <a:pt x="79" y="0"/>
                  </a:lnTo>
                  <a:lnTo>
                    <a:pt x="40" y="0"/>
                  </a:lnTo>
                  <a:lnTo>
                    <a:pt x="40"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grpSp>
      <p:grpSp>
        <p:nvGrpSpPr>
          <p:cNvPr id="142" name="analyze">
            <a:extLst>
              <a:ext uri="{FF2B5EF4-FFF2-40B4-BE49-F238E27FC236}">
                <a16:creationId xmlns:a16="http://schemas.microsoft.com/office/drawing/2014/main" id="{E1F67557-0C5A-4A0B-B36E-2D6196E1E5F2}"/>
              </a:ext>
              <a:ext uri="{C183D7F6-B498-43B3-948B-1728B52AA6E4}">
                <adec:decorative xmlns:adec="http://schemas.microsoft.com/office/drawing/2017/decorative" val="1"/>
              </a:ext>
            </a:extLst>
          </p:cNvPr>
          <p:cNvGrpSpPr>
            <a:grpSpLocks noChangeAspect="1"/>
          </p:cNvGrpSpPr>
          <p:nvPr/>
        </p:nvGrpSpPr>
        <p:grpSpPr bwMode="auto">
          <a:xfrm>
            <a:off x="8489341" y="4695397"/>
            <a:ext cx="486868" cy="486868"/>
            <a:chOff x="1654" y="806"/>
            <a:chExt cx="239" cy="239"/>
          </a:xfrm>
        </p:grpSpPr>
        <p:sp>
          <p:nvSpPr>
            <p:cNvPr id="143" name="AutoShape 37">
              <a:extLst>
                <a:ext uri="{FF2B5EF4-FFF2-40B4-BE49-F238E27FC236}">
                  <a16:creationId xmlns:a16="http://schemas.microsoft.com/office/drawing/2014/main" id="{D29C6DF8-87A5-4370-9C59-7227F220DC7D}"/>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4" name="Freeform 39">
              <a:extLst>
                <a:ext uri="{FF2B5EF4-FFF2-40B4-BE49-F238E27FC236}">
                  <a16:creationId xmlns:a16="http://schemas.microsoft.com/office/drawing/2014/main" id="{66A09938-2FEF-4048-9E3E-345B3B123C0C}"/>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5" name="Oval 40">
              <a:extLst>
                <a:ext uri="{FF2B5EF4-FFF2-40B4-BE49-F238E27FC236}">
                  <a16:creationId xmlns:a16="http://schemas.microsoft.com/office/drawing/2014/main" id="{E9B25A45-6805-4351-9CC7-2707CC0466DF}"/>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6" name="Oval 41">
              <a:extLst>
                <a:ext uri="{FF2B5EF4-FFF2-40B4-BE49-F238E27FC236}">
                  <a16:creationId xmlns:a16="http://schemas.microsoft.com/office/drawing/2014/main" id="{C2594BE3-D16E-4CB0-BC04-466094DC5083}"/>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7" name="Oval 42">
              <a:extLst>
                <a:ext uri="{FF2B5EF4-FFF2-40B4-BE49-F238E27FC236}">
                  <a16:creationId xmlns:a16="http://schemas.microsoft.com/office/drawing/2014/main" id="{1EC614B4-8861-4D80-AC53-EA80A3778DD2}"/>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8" name="Oval 43">
              <a:extLst>
                <a:ext uri="{FF2B5EF4-FFF2-40B4-BE49-F238E27FC236}">
                  <a16:creationId xmlns:a16="http://schemas.microsoft.com/office/drawing/2014/main" id="{0950DA49-1041-4C97-94C6-07BC1BA1C078}"/>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49" name="Oval 44">
              <a:extLst>
                <a:ext uri="{FF2B5EF4-FFF2-40B4-BE49-F238E27FC236}">
                  <a16:creationId xmlns:a16="http://schemas.microsoft.com/office/drawing/2014/main" id="{BDD1D528-9837-46CE-B2F0-AAF265493F0B}"/>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0" name="Freeform 45">
              <a:extLst>
                <a:ext uri="{FF2B5EF4-FFF2-40B4-BE49-F238E27FC236}">
                  <a16:creationId xmlns:a16="http://schemas.microsoft.com/office/drawing/2014/main" id="{1A774456-1EAB-4FA1-A767-C6DE28920DA7}"/>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1" name="Oval 46">
              <a:extLst>
                <a:ext uri="{FF2B5EF4-FFF2-40B4-BE49-F238E27FC236}">
                  <a16:creationId xmlns:a16="http://schemas.microsoft.com/office/drawing/2014/main" id="{5F0C002B-884A-48D0-BB11-454B8BD57370}"/>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2" name="Oval 47">
              <a:extLst>
                <a:ext uri="{FF2B5EF4-FFF2-40B4-BE49-F238E27FC236}">
                  <a16:creationId xmlns:a16="http://schemas.microsoft.com/office/drawing/2014/main" id="{C9657524-88A6-4593-9522-2648166BEED1}"/>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3" name="Oval 48">
              <a:extLst>
                <a:ext uri="{FF2B5EF4-FFF2-40B4-BE49-F238E27FC236}">
                  <a16:creationId xmlns:a16="http://schemas.microsoft.com/office/drawing/2014/main" id="{BB223153-53A5-40D1-A0D7-1DAAC942B7D0}"/>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4" name="Oval 49">
              <a:extLst>
                <a:ext uri="{FF2B5EF4-FFF2-40B4-BE49-F238E27FC236}">
                  <a16:creationId xmlns:a16="http://schemas.microsoft.com/office/drawing/2014/main" id="{C8E54424-D353-4814-AA2D-211522CF9E25}"/>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5" name="Oval 50">
              <a:extLst>
                <a:ext uri="{FF2B5EF4-FFF2-40B4-BE49-F238E27FC236}">
                  <a16:creationId xmlns:a16="http://schemas.microsoft.com/office/drawing/2014/main" id="{2E886A4D-BC99-4EA2-88DE-14D27BCCE9D1}"/>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6" name="Freeform 51">
              <a:extLst>
                <a:ext uri="{FF2B5EF4-FFF2-40B4-BE49-F238E27FC236}">
                  <a16:creationId xmlns:a16="http://schemas.microsoft.com/office/drawing/2014/main" id="{E280F0FF-51B5-460B-8CCB-0ECC6B0EDE60}"/>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7" name="Oval 52">
              <a:extLst>
                <a:ext uri="{FF2B5EF4-FFF2-40B4-BE49-F238E27FC236}">
                  <a16:creationId xmlns:a16="http://schemas.microsoft.com/office/drawing/2014/main" id="{2E2EA513-423E-40F6-B226-078B6E9D4D38}"/>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8" name="Oval 53">
              <a:extLst>
                <a:ext uri="{FF2B5EF4-FFF2-40B4-BE49-F238E27FC236}">
                  <a16:creationId xmlns:a16="http://schemas.microsoft.com/office/drawing/2014/main" id="{538E8D61-167A-4757-86F9-8B58B543A95D}"/>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59" name="Oval 54">
              <a:extLst>
                <a:ext uri="{FF2B5EF4-FFF2-40B4-BE49-F238E27FC236}">
                  <a16:creationId xmlns:a16="http://schemas.microsoft.com/office/drawing/2014/main" id="{E8C06D0E-5CD6-44A4-BAF5-47E099430738}"/>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0" name="Oval 55">
              <a:extLst>
                <a:ext uri="{FF2B5EF4-FFF2-40B4-BE49-F238E27FC236}">
                  <a16:creationId xmlns:a16="http://schemas.microsoft.com/office/drawing/2014/main" id="{3C5CCAEA-6126-4065-8309-A4429267C76C}"/>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1" name="Oval 56">
              <a:extLst>
                <a:ext uri="{FF2B5EF4-FFF2-40B4-BE49-F238E27FC236}">
                  <a16:creationId xmlns:a16="http://schemas.microsoft.com/office/drawing/2014/main" id="{54524AC9-1944-4F97-89E3-707D121A12E6}"/>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2" name="Freeform 57">
              <a:extLst>
                <a:ext uri="{FF2B5EF4-FFF2-40B4-BE49-F238E27FC236}">
                  <a16:creationId xmlns:a16="http://schemas.microsoft.com/office/drawing/2014/main" id="{5D49FDFF-57EF-450F-B922-0A8AC0440EDB}"/>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3" name="Oval 58">
              <a:extLst>
                <a:ext uri="{FF2B5EF4-FFF2-40B4-BE49-F238E27FC236}">
                  <a16:creationId xmlns:a16="http://schemas.microsoft.com/office/drawing/2014/main" id="{5DB1AE27-9D3C-485F-B069-9F66B5A64E45}"/>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4" name="Oval 59">
              <a:extLst>
                <a:ext uri="{FF2B5EF4-FFF2-40B4-BE49-F238E27FC236}">
                  <a16:creationId xmlns:a16="http://schemas.microsoft.com/office/drawing/2014/main" id="{4627DCA2-DBBB-4279-A011-F6EC535BD37A}"/>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5" name="Freeform 60">
              <a:extLst>
                <a:ext uri="{FF2B5EF4-FFF2-40B4-BE49-F238E27FC236}">
                  <a16:creationId xmlns:a16="http://schemas.microsoft.com/office/drawing/2014/main" id="{96B5B209-719D-439F-A8CD-B67CD018C546}"/>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6" name="Oval 61">
              <a:extLst>
                <a:ext uri="{FF2B5EF4-FFF2-40B4-BE49-F238E27FC236}">
                  <a16:creationId xmlns:a16="http://schemas.microsoft.com/office/drawing/2014/main" id="{5C8F8960-31C5-449E-968B-B723F8DC96AC}"/>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7" name="Oval 62">
              <a:extLst>
                <a:ext uri="{FF2B5EF4-FFF2-40B4-BE49-F238E27FC236}">
                  <a16:creationId xmlns:a16="http://schemas.microsoft.com/office/drawing/2014/main" id="{0F71B1B3-A334-4F46-97E7-45911B47EB57}"/>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8" name="Freeform 63">
              <a:extLst>
                <a:ext uri="{FF2B5EF4-FFF2-40B4-BE49-F238E27FC236}">
                  <a16:creationId xmlns:a16="http://schemas.microsoft.com/office/drawing/2014/main" id="{24FF6AD3-1CB9-44C0-A527-4834321AEA21}"/>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9" name="Oval 64">
              <a:extLst>
                <a:ext uri="{FF2B5EF4-FFF2-40B4-BE49-F238E27FC236}">
                  <a16:creationId xmlns:a16="http://schemas.microsoft.com/office/drawing/2014/main" id="{544E1C37-C235-4BB0-89D9-CD545306E443}"/>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70" name="Oval 65">
              <a:extLst>
                <a:ext uri="{FF2B5EF4-FFF2-40B4-BE49-F238E27FC236}">
                  <a16:creationId xmlns:a16="http://schemas.microsoft.com/office/drawing/2014/main" id="{77AE3557-E0C2-4515-A7D1-2520FB8E924D}"/>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71" name="Freeform 66">
              <a:extLst>
                <a:ext uri="{FF2B5EF4-FFF2-40B4-BE49-F238E27FC236}">
                  <a16:creationId xmlns:a16="http://schemas.microsoft.com/office/drawing/2014/main" id="{E292E281-E382-4FFB-93E7-0FD346E317A2}"/>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grpSp>
      <p:grpSp>
        <p:nvGrpSpPr>
          <p:cNvPr id="172" name="flexibility">
            <a:extLst>
              <a:ext uri="{FF2B5EF4-FFF2-40B4-BE49-F238E27FC236}">
                <a16:creationId xmlns:a16="http://schemas.microsoft.com/office/drawing/2014/main" id="{3BED1290-50B7-4E1F-AEB8-1706B60EA9D7}"/>
              </a:ext>
              <a:ext uri="{C183D7F6-B498-43B3-948B-1728B52AA6E4}">
                <adec:decorative xmlns:adec="http://schemas.microsoft.com/office/drawing/2017/decorative" val="1"/>
              </a:ext>
            </a:extLst>
          </p:cNvPr>
          <p:cNvGrpSpPr/>
          <p:nvPr/>
        </p:nvGrpSpPr>
        <p:grpSpPr>
          <a:xfrm>
            <a:off x="10169993" y="2987359"/>
            <a:ext cx="470299" cy="468649"/>
            <a:chOff x="4523972" y="1203961"/>
            <a:chExt cx="366502" cy="365216"/>
          </a:xfrm>
        </p:grpSpPr>
        <p:sp>
          <p:nvSpPr>
            <p:cNvPr id="173" name="Freeform 35">
              <a:extLst>
                <a:ext uri="{FF2B5EF4-FFF2-40B4-BE49-F238E27FC236}">
                  <a16:creationId xmlns:a16="http://schemas.microsoft.com/office/drawing/2014/main" id="{6E4FD775-779E-44E4-BE80-3D040A42C37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4" name="Freeform 36">
              <a:extLst>
                <a:ext uri="{FF2B5EF4-FFF2-40B4-BE49-F238E27FC236}">
                  <a16:creationId xmlns:a16="http://schemas.microsoft.com/office/drawing/2014/main" id="{0A51B6C3-D424-47A6-9F56-55F1A504F60B}"/>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5" name="Freeform 37">
              <a:extLst>
                <a:ext uri="{FF2B5EF4-FFF2-40B4-BE49-F238E27FC236}">
                  <a16:creationId xmlns:a16="http://schemas.microsoft.com/office/drawing/2014/main" id="{1DF32456-A2AA-4E00-BF17-B3516B9DECD4}"/>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6" name="Freeform 38">
              <a:extLst>
                <a:ext uri="{FF2B5EF4-FFF2-40B4-BE49-F238E27FC236}">
                  <a16:creationId xmlns:a16="http://schemas.microsoft.com/office/drawing/2014/main" id="{E948D5B0-4C3C-4A93-93FD-7442FB9CB144}"/>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7" name="Oval 39">
              <a:extLst>
                <a:ext uri="{FF2B5EF4-FFF2-40B4-BE49-F238E27FC236}">
                  <a16:creationId xmlns:a16="http://schemas.microsoft.com/office/drawing/2014/main" id="{E9A91728-81A3-427E-9425-357781A16B05}"/>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8" name="Oval 40">
              <a:extLst>
                <a:ext uri="{FF2B5EF4-FFF2-40B4-BE49-F238E27FC236}">
                  <a16:creationId xmlns:a16="http://schemas.microsoft.com/office/drawing/2014/main" id="{D9A42644-D0BA-47D3-8A7E-A15994588C66}"/>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79" name="Oval 41">
              <a:extLst>
                <a:ext uri="{FF2B5EF4-FFF2-40B4-BE49-F238E27FC236}">
                  <a16:creationId xmlns:a16="http://schemas.microsoft.com/office/drawing/2014/main" id="{D51CA544-F1EE-4885-B3CF-66B71BA319CE}"/>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0" name="Oval 42">
              <a:extLst>
                <a:ext uri="{FF2B5EF4-FFF2-40B4-BE49-F238E27FC236}">
                  <a16:creationId xmlns:a16="http://schemas.microsoft.com/office/drawing/2014/main" id="{3F4E8DD0-41EA-4B9F-950F-4D8F4D08A004}"/>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1" name="Oval 43">
              <a:extLst>
                <a:ext uri="{FF2B5EF4-FFF2-40B4-BE49-F238E27FC236}">
                  <a16:creationId xmlns:a16="http://schemas.microsoft.com/office/drawing/2014/main" id="{00D2A5B1-2D6E-45E7-AF93-0FF8B3B811F9}"/>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2" name="Oval 44">
              <a:extLst>
                <a:ext uri="{FF2B5EF4-FFF2-40B4-BE49-F238E27FC236}">
                  <a16:creationId xmlns:a16="http://schemas.microsoft.com/office/drawing/2014/main" id="{A8ED3420-150E-4126-8AB0-449CD9A60DD4}"/>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3" name="Rectangle 45">
              <a:extLst>
                <a:ext uri="{FF2B5EF4-FFF2-40B4-BE49-F238E27FC236}">
                  <a16:creationId xmlns:a16="http://schemas.microsoft.com/office/drawing/2014/main" id="{CFB62DAF-A2D7-4F18-8ED3-0D930041708E}"/>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4" name="Rectangle 46">
              <a:extLst>
                <a:ext uri="{FF2B5EF4-FFF2-40B4-BE49-F238E27FC236}">
                  <a16:creationId xmlns:a16="http://schemas.microsoft.com/office/drawing/2014/main" id="{E9CC32D2-D34E-4168-B207-A4712C16FAE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5" name="Rectangle 47">
              <a:extLst>
                <a:ext uri="{FF2B5EF4-FFF2-40B4-BE49-F238E27FC236}">
                  <a16:creationId xmlns:a16="http://schemas.microsoft.com/office/drawing/2014/main" id="{AC8620B9-DB6B-4E93-80F4-03B5E25CC044}"/>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6" name="Rectangle 48">
              <a:extLst>
                <a:ext uri="{FF2B5EF4-FFF2-40B4-BE49-F238E27FC236}">
                  <a16:creationId xmlns:a16="http://schemas.microsoft.com/office/drawing/2014/main" id="{529ECF33-A7A4-4DC0-BF32-41020FC09FEC}"/>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7" name="Oval 49">
              <a:extLst>
                <a:ext uri="{FF2B5EF4-FFF2-40B4-BE49-F238E27FC236}">
                  <a16:creationId xmlns:a16="http://schemas.microsoft.com/office/drawing/2014/main" id="{5E4178BD-BC0D-4A70-8E10-1D84E4413EE1}"/>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8" name="Rectangle 50">
              <a:extLst>
                <a:ext uri="{FF2B5EF4-FFF2-40B4-BE49-F238E27FC236}">
                  <a16:creationId xmlns:a16="http://schemas.microsoft.com/office/drawing/2014/main" id="{152EA698-A228-4AB1-87E9-77C4FDE2F985}"/>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89" name="Rectangle 51">
              <a:extLst>
                <a:ext uri="{FF2B5EF4-FFF2-40B4-BE49-F238E27FC236}">
                  <a16:creationId xmlns:a16="http://schemas.microsoft.com/office/drawing/2014/main" id="{DA40BDD0-79CD-4CA1-9C88-8331210B424D}"/>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0" name="Oval 52">
              <a:extLst>
                <a:ext uri="{FF2B5EF4-FFF2-40B4-BE49-F238E27FC236}">
                  <a16:creationId xmlns:a16="http://schemas.microsoft.com/office/drawing/2014/main" id="{F0AE0636-58C5-4F63-96AC-8E96832E7A78}"/>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1" name="Rectangle 53">
              <a:extLst>
                <a:ext uri="{FF2B5EF4-FFF2-40B4-BE49-F238E27FC236}">
                  <a16:creationId xmlns:a16="http://schemas.microsoft.com/office/drawing/2014/main" id="{59184175-6B20-46BC-9642-A11D199FE200}"/>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2" name="Rectangle 54">
              <a:extLst>
                <a:ext uri="{FF2B5EF4-FFF2-40B4-BE49-F238E27FC236}">
                  <a16:creationId xmlns:a16="http://schemas.microsoft.com/office/drawing/2014/main" id="{3AE3E01E-11C8-440E-B059-6F72D71B9F23}"/>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3" name="Oval 55">
              <a:extLst>
                <a:ext uri="{FF2B5EF4-FFF2-40B4-BE49-F238E27FC236}">
                  <a16:creationId xmlns:a16="http://schemas.microsoft.com/office/drawing/2014/main" id="{EA649624-2952-4ED5-8145-7850758E0658}"/>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4" name="Rectangle 56">
              <a:extLst>
                <a:ext uri="{FF2B5EF4-FFF2-40B4-BE49-F238E27FC236}">
                  <a16:creationId xmlns:a16="http://schemas.microsoft.com/office/drawing/2014/main" id="{0BCF657C-B96F-4E63-A291-DA14E8E7C967}"/>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95" name="Rectangle 57">
              <a:extLst>
                <a:ext uri="{FF2B5EF4-FFF2-40B4-BE49-F238E27FC236}">
                  <a16:creationId xmlns:a16="http://schemas.microsoft.com/office/drawing/2014/main" id="{D6174982-CDFB-4263-A064-75333375834D}"/>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grpSp>
      <p:grpSp>
        <p:nvGrpSpPr>
          <p:cNvPr id="205" name="deploy Azure project">
            <a:extLst>
              <a:ext uri="{FF2B5EF4-FFF2-40B4-BE49-F238E27FC236}">
                <a16:creationId xmlns:a16="http://schemas.microsoft.com/office/drawing/2014/main" id="{807868B9-4194-431C-A7AE-C5E9AD9C79A3}"/>
              </a:ext>
              <a:ext uri="{C183D7F6-B498-43B3-948B-1728B52AA6E4}">
                <adec:decorative xmlns:adec="http://schemas.microsoft.com/office/drawing/2017/decorative" val="1"/>
              </a:ext>
            </a:extLst>
          </p:cNvPr>
          <p:cNvGrpSpPr>
            <a:grpSpLocks noChangeAspect="1"/>
          </p:cNvGrpSpPr>
          <p:nvPr/>
        </p:nvGrpSpPr>
        <p:grpSpPr bwMode="auto">
          <a:xfrm>
            <a:off x="6720890" y="2970571"/>
            <a:ext cx="509274" cy="505200"/>
            <a:chOff x="4602" y="1378"/>
            <a:chExt cx="250" cy="248"/>
          </a:xfrm>
        </p:grpSpPr>
        <p:sp>
          <p:nvSpPr>
            <p:cNvPr id="206" name="AutoShape 109">
              <a:extLst>
                <a:ext uri="{FF2B5EF4-FFF2-40B4-BE49-F238E27FC236}">
                  <a16:creationId xmlns:a16="http://schemas.microsoft.com/office/drawing/2014/main" id="{C22566DC-3882-4DA1-906D-CE132D45C6C0}"/>
                </a:ext>
              </a:extLst>
            </p:cNvPr>
            <p:cNvSpPr>
              <a:spLocks noChangeAspect="1" noChangeArrowheads="1" noTextEdit="1"/>
            </p:cNvSpPr>
            <p:nvPr/>
          </p:nvSpPr>
          <p:spPr bwMode="auto">
            <a:xfrm>
              <a:off x="4602" y="1378"/>
              <a:ext cx="25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7" name="Freeform 111">
              <a:extLst>
                <a:ext uri="{FF2B5EF4-FFF2-40B4-BE49-F238E27FC236}">
                  <a16:creationId xmlns:a16="http://schemas.microsoft.com/office/drawing/2014/main" id="{EEBA148C-1BC8-4410-A114-B234C22AE377}"/>
                </a:ext>
              </a:extLst>
            </p:cNvPr>
            <p:cNvSpPr>
              <a:spLocks/>
            </p:cNvSpPr>
            <p:nvPr/>
          </p:nvSpPr>
          <p:spPr bwMode="auto">
            <a:xfrm>
              <a:off x="4603" y="1379"/>
              <a:ext cx="52" cy="52"/>
            </a:xfrm>
            <a:custGeom>
              <a:avLst/>
              <a:gdLst>
                <a:gd name="T0" fmla="*/ 0 w 52"/>
                <a:gd name="T1" fmla="*/ 52 h 52"/>
                <a:gd name="T2" fmla="*/ 0 w 52"/>
                <a:gd name="T3" fmla="*/ 0 h 52"/>
                <a:gd name="T4" fmla="*/ 52 w 52"/>
                <a:gd name="T5" fmla="*/ 0 h 52"/>
                <a:gd name="T6" fmla="*/ 0 w 52"/>
                <a:gd name="T7" fmla="*/ 52 h 52"/>
              </a:gdLst>
              <a:ahLst/>
              <a:cxnLst>
                <a:cxn ang="0">
                  <a:pos x="T0" y="T1"/>
                </a:cxn>
                <a:cxn ang="0">
                  <a:pos x="T2" y="T3"/>
                </a:cxn>
                <a:cxn ang="0">
                  <a:pos x="T4" y="T5"/>
                </a:cxn>
                <a:cxn ang="0">
                  <a:pos x="T6" y="T7"/>
                </a:cxn>
              </a:cxnLst>
              <a:rect l="0" t="0" r="r" b="b"/>
              <a:pathLst>
                <a:path w="52" h="52">
                  <a:moveTo>
                    <a:pt x="0" y="52"/>
                  </a:moveTo>
                  <a:lnTo>
                    <a:pt x="0" y="0"/>
                  </a:lnTo>
                  <a:lnTo>
                    <a:pt x="52" y="0"/>
                  </a:lnTo>
                  <a:lnTo>
                    <a:pt x="0" y="5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8" name="Freeform 112">
              <a:extLst>
                <a:ext uri="{FF2B5EF4-FFF2-40B4-BE49-F238E27FC236}">
                  <a16:creationId xmlns:a16="http://schemas.microsoft.com/office/drawing/2014/main" id="{065D97AC-C991-4799-BE2E-D34E5FA4782F}"/>
                </a:ext>
              </a:extLst>
            </p:cNvPr>
            <p:cNvSpPr>
              <a:spLocks/>
            </p:cNvSpPr>
            <p:nvPr/>
          </p:nvSpPr>
          <p:spPr bwMode="auto">
            <a:xfrm>
              <a:off x="4603" y="1444"/>
              <a:ext cx="52" cy="52"/>
            </a:xfrm>
            <a:custGeom>
              <a:avLst/>
              <a:gdLst>
                <a:gd name="T0" fmla="*/ 52 w 52"/>
                <a:gd name="T1" fmla="*/ 0 h 52"/>
                <a:gd name="T2" fmla="*/ 52 w 52"/>
                <a:gd name="T3" fmla="*/ 52 h 52"/>
                <a:gd name="T4" fmla="*/ 0 w 52"/>
                <a:gd name="T5" fmla="*/ 52 h 52"/>
                <a:gd name="T6" fmla="*/ 52 w 52"/>
                <a:gd name="T7" fmla="*/ 0 h 52"/>
              </a:gdLst>
              <a:ahLst/>
              <a:cxnLst>
                <a:cxn ang="0">
                  <a:pos x="T0" y="T1"/>
                </a:cxn>
                <a:cxn ang="0">
                  <a:pos x="T2" y="T3"/>
                </a:cxn>
                <a:cxn ang="0">
                  <a:pos x="T4" y="T5"/>
                </a:cxn>
                <a:cxn ang="0">
                  <a:pos x="T6" y="T7"/>
                </a:cxn>
              </a:cxnLst>
              <a:rect l="0" t="0" r="r" b="b"/>
              <a:pathLst>
                <a:path w="52" h="52">
                  <a:moveTo>
                    <a:pt x="52" y="0"/>
                  </a:moveTo>
                  <a:lnTo>
                    <a:pt x="52" y="52"/>
                  </a:lnTo>
                  <a:lnTo>
                    <a:pt x="0" y="52"/>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9" name="Freeform 113">
              <a:extLst>
                <a:ext uri="{FF2B5EF4-FFF2-40B4-BE49-F238E27FC236}">
                  <a16:creationId xmlns:a16="http://schemas.microsoft.com/office/drawing/2014/main" id="{A6BE53C9-5CF0-40E6-8D19-046AB6C02DCC}"/>
                </a:ext>
              </a:extLst>
            </p:cNvPr>
            <p:cNvSpPr>
              <a:spLocks/>
            </p:cNvSpPr>
            <p:nvPr/>
          </p:nvSpPr>
          <p:spPr bwMode="auto">
            <a:xfrm>
              <a:off x="4668" y="1379"/>
              <a:ext cx="53" cy="52"/>
            </a:xfrm>
            <a:custGeom>
              <a:avLst/>
              <a:gdLst>
                <a:gd name="T0" fmla="*/ 53 w 53"/>
                <a:gd name="T1" fmla="*/ 0 h 52"/>
                <a:gd name="T2" fmla="*/ 53 w 53"/>
                <a:gd name="T3" fmla="*/ 52 h 52"/>
                <a:gd name="T4" fmla="*/ 0 w 53"/>
                <a:gd name="T5" fmla="*/ 52 h 52"/>
                <a:gd name="T6" fmla="*/ 53 w 53"/>
                <a:gd name="T7" fmla="*/ 0 h 52"/>
              </a:gdLst>
              <a:ahLst/>
              <a:cxnLst>
                <a:cxn ang="0">
                  <a:pos x="T0" y="T1"/>
                </a:cxn>
                <a:cxn ang="0">
                  <a:pos x="T2" y="T3"/>
                </a:cxn>
                <a:cxn ang="0">
                  <a:pos x="T4" y="T5"/>
                </a:cxn>
                <a:cxn ang="0">
                  <a:pos x="T6" y="T7"/>
                </a:cxn>
              </a:cxnLst>
              <a:rect l="0" t="0" r="r" b="b"/>
              <a:pathLst>
                <a:path w="53" h="52">
                  <a:moveTo>
                    <a:pt x="53" y="0"/>
                  </a:moveTo>
                  <a:lnTo>
                    <a:pt x="53" y="52"/>
                  </a:lnTo>
                  <a:lnTo>
                    <a:pt x="0" y="52"/>
                  </a:lnTo>
                  <a:lnTo>
                    <a:pt x="5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0" name="Freeform 114">
              <a:extLst>
                <a:ext uri="{FF2B5EF4-FFF2-40B4-BE49-F238E27FC236}">
                  <a16:creationId xmlns:a16="http://schemas.microsoft.com/office/drawing/2014/main" id="{884C4DF0-D91E-4A99-8938-A6823CCD3762}"/>
                </a:ext>
              </a:extLst>
            </p:cNvPr>
            <p:cNvSpPr>
              <a:spLocks/>
            </p:cNvSpPr>
            <p:nvPr/>
          </p:nvSpPr>
          <p:spPr bwMode="auto">
            <a:xfrm>
              <a:off x="4734" y="1444"/>
              <a:ext cx="53" cy="52"/>
            </a:xfrm>
            <a:custGeom>
              <a:avLst/>
              <a:gdLst>
                <a:gd name="T0" fmla="*/ 0 w 53"/>
                <a:gd name="T1" fmla="*/ 0 h 52"/>
                <a:gd name="T2" fmla="*/ 53 w 53"/>
                <a:gd name="T3" fmla="*/ 0 h 52"/>
                <a:gd name="T4" fmla="*/ 53 w 53"/>
                <a:gd name="T5" fmla="*/ 52 h 52"/>
                <a:gd name="T6" fmla="*/ 0 w 53"/>
                <a:gd name="T7" fmla="*/ 0 h 52"/>
              </a:gdLst>
              <a:ahLst/>
              <a:cxnLst>
                <a:cxn ang="0">
                  <a:pos x="T0" y="T1"/>
                </a:cxn>
                <a:cxn ang="0">
                  <a:pos x="T2" y="T3"/>
                </a:cxn>
                <a:cxn ang="0">
                  <a:pos x="T4" y="T5"/>
                </a:cxn>
                <a:cxn ang="0">
                  <a:pos x="T6" y="T7"/>
                </a:cxn>
              </a:cxnLst>
              <a:rect l="0" t="0" r="r" b="b"/>
              <a:pathLst>
                <a:path w="53" h="52">
                  <a:moveTo>
                    <a:pt x="0" y="0"/>
                  </a:moveTo>
                  <a:lnTo>
                    <a:pt x="53" y="0"/>
                  </a:lnTo>
                  <a:lnTo>
                    <a:pt x="53" y="52"/>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1" name="Freeform 115">
              <a:extLst>
                <a:ext uri="{FF2B5EF4-FFF2-40B4-BE49-F238E27FC236}">
                  <a16:creationId xmlns:a16="http://schemas.microsoft.com/office/drawing/2014/main" id="{9ECCE5E6-BA3D-4822-AA24-BFF153B8E1A0}"/>
                </a:ext>
              </a:extLst>
            </p:cNvPr>
            <p:cNvSpPr>
              <a:spLocks/>
            </p:cNvSpPr>
            <p:nvPr/>
          </p:nvSpPr>
          <p:spPr bwMode="auto">
            <a:xfrm>
              <a:off x="4800" y="1379"/>
              <a:ext cx="53" cy="52"/>
            </a:xfrm>
            <a:custGeom>
              <a:avLst/>
              <a:gdLst>
                <a:gd name="T0" fmla="*/ 0 w 53"/>
                <a:gd name="T1" fmla="*/ 0 h 52"/>
                <a:gd name="T2" fmla="*/ 53 w 53"/>
                <a:gd name="T3" fmla="*/ 0 h 52"/>
                <a:gd name="T4" fmla="*/ 53 w 53"/>
                <a:gd name="T5" fmla="*/ 52 h 52"/>
                <a:gd name="T6" fmla="*/ 0 w 53"/>
                <a:gd name="T7" fmla="*/ 0 h 52"/>
              </a:gdLst>
              <a:ahLst/>
              <a:cxnLst>
                <a:cxn ang="0">
                  <a:pos x="T0" y="T1"/>
                </a:cxn>
                <a:cxn ang="0">
                  <a:pos x="T2" y="T3"/>
                </a:cxn>
                <a:cxn ang="0">
                  <a:pos x="T4" y="T5"/>
                </a:cxn>
                <a:cxn ang="0">
                  <a:pos x="T6" y="T7"/>
                </a:cxn>
              </a:cxnLst>
              <a:rect l="0" t="0" r="r" b="b"/>
              <a:pathLst>
                <a:path w="53" h="52">
                  <a:moveTo>
                    <a:pt x="0" y="0"/>
                  </a:moveTo>
                  <a:lnTo>
                    <a:pt x="53" y="0"/>
                  </a:lnTo>
                  <a:lnTo>
                    <a:pt x="53" y="52"/>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2" name="Freeform 116">
              <a:extLst>
                <a:ext uri="{FF2B5EF4-FFF2-40B4-BE49-F238E27FC236}">
                  <a16:creationId xmlns:a16="http://schemas.microsoft.com/office/drawing/2014/main" id="{0213FFE4-AA90-4A56-9BBE-FF9D77CCFE19}"/>
                </a:ext>
              </a:extLst>
            </p:cNvPr>
            <p:cNvSpPr>
              <a:spLocks/>
            </p:cNvSpPr>
            <p:nvPr/>
          </p:nvSpPr>
          <p:spPr bwMode="auto">
            <a:xfrm>
              <a:off x="4800" y="1444"/>
              <a:ext cx="53" cy="52"/>
            </a:xfrm>
            <a:custGeom>
              <a:avLst/>
              <a:gdLst>
                <a:gd name="T0" fmla="*/ 53 w 53"/>
                <a:gd name="T1" fmla="*/ 52 h 52"/>
                <a:gd name="T2" fmla="*/ 0 w 53"/>
                <a:gd name="T3" fmla="*/ 52 h 52"/>
                <a:gd name="T4" fmla="*/ 0 w 53"/>
                <a:gd name="T5" fmla="*/ 0 h 52"/>
                <a:gd name="T6" fmla="*/ 53 w 53"/>
                <a:gd name="T7" fmla="*/ 52 h 52"/>
              </a:gdLst>
              <a:ahLst/>
              <a:cxnLst>
                <a:cxn ang="0">
                  <a:pos x="T0" y="T1"/>
                </a:cxn>
                <a:cxn ang="0">
                  <a:pos x="T2" y="T3"/>
                </a:cxn>
                <a:cxn ang="0">
                  <a:pos x="T4" y="T5"/>
                </a:cxn>
                <a:cxn ang="0">
                  <a:pos x="T6" y="T7"/>
                </a:cxn>
              </a:cxnLst>
              <a:rect l="0" t="0" r="r" b="b"/>
              <a:pathLst>
                <a:path w="53" h="52">
                  <a:moveTo>
                    <a:pt x="53" y="52"/>
                  </a:moveTo>
                  <a:lnTo>
                    <a:pt x="0" y="52"/>
                  </a:lnTo>
                  <a:lnTo>
                    <a:pt x="0" y="0"/>
                  </a:lnTo>
                  <a:lnTo>
                    <a:pt x="53" y="5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3" name="Freeform 117">
              <a:extLst>
                <a:ext uri="{FF2B5EF4-FFF2-40B4-BE49-F238E27FC236}">
                  <a16:creationId xmlns:a16="http://schemas.microsoft.com/office/drawing/2014/main" id="{3EC1FDC0-6F9E-4838-B1F5-004E9B7D274A}"/>
                </a:ext>
              </a:extLst>
            </p:cNvPr>
            <p:cNvSpPr>
              <a:spLocks/>
            </p:cNvSpPr>
            <p:nvPr/>
          </p:nvSpPr>
          <p:spPr bwMode="auto">
            <a:xfrm>
              <a:off x="4734" y="1379"/>
              <a:ext cx="53" cy="52"/>
            </a:xfrm>
            <a:custGeom>
              <a:avLst/>
              <a:gdLst>
                <a:gd name="T0" fmla="*/ 53 w 53"/>
                <a:gd name="T1" fmla="*/ 52 h 52"/>
                <a:gd name="T2" fmla="*/ 0 w 53"/>
                <a:gd name="T3" fmla="*/ 52 h 52"/>
                <a:gd name="T4" fmla="*/ 0 w 53"/>
                <a:gd name="T5" fmla="*/ 0 h 52"/>
                <a:gd name="T6" fmla="*/ 53 w 53"/>
                <a:gd name="T7" fmla="*/ 52 h 52"/>
              </a:gdLst>
              <a:ahLst/>
              <a:cxnLst>
                <a:cxn ang="0">
                  <a:pos x="T0" y="T1"/>
                </a:cxn>
                <a:cxn ang="0">
                  <a:pos x="T2" y="T3"/>
                </a:cxn>
                <a:cxn ang="0">
                  <a:pos x="T4" y="T5"/>
                </a:cxn>
                <a:cxn ang="0">
                  <a:pos x="T6" y="T7"/>
                </a:cxn>
              </a:cxnLst>
              <a:rect l="0" t="0" r="r" b="b"/>
              <a:pathLst>
                <a:path w="53" h="52">
                  <a:moveTo>
                    <a:pt x="53" y="52"/>
                  </a:moveTo>
                  <a:lnTo>
                    <a:pt x="0" y="52"/>
                  </a:lnTo>
                  <a:lnTo>
                    <a:pt x="0" y="0"/>
                  </a:lnTo>
                  <a:lnTo>
                    <a:pt x="53" y="5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4" name="Freeform 118">
              <a:extLst>
                <a:ext uri="{FF2B5EF4-FFF2-40B4-BE49-F238E27FC236}">
                  <a16:creationId xmlns:a16="http://schemas.microsoft.com/office/drawing/2014/main" id="{108B2BB7-D4B3-4698-9A98-C3BF7E816E86}"/>
                </a:ext>
              </a:extLst>
            </p:cNvPr>
            <p:cNvSpPr>
              <a:spLocks/>
            </p:cNvSpPr>
            <p:nvPr/>
          </p:nvSpPr>
          <p:spPr bwMode="auto">
            <a:xfrm>
              <a:off x="4734" y="1510"/>
              <a:ext cx="53" cy="51"/>
            </a:xfrm>
            <a:custGeom>
              <a:avLst/>
              <a:gdLst>
                <a:gd name="T0" fmla="*/ 53 w 53"/>
                <a:gd name="T1" fmla="*/ 0 h 51"/>
                <a:gd name="T2" fmla="*/ 53 w 53"/>
                <a:gd name="T3" fmla="*/ 51 h 51"/>
                <a:gd name="T4" fmla="*/ 0 w 53"/>
                <a:gd name="T5" fmla="*/ 51 h 51"/>
                <a:gd name="T6" fmla="*/ 53 w 53"/>
                <a:gd name="T7" fmla="*/ 0 h 51"/>
              </a:gdLst>
              <a:ahLst/>
              <a:cxnLst>
                <a:cxn ang="0">
                  <a:pos x="T0" y="T1"/>
                </a:cxn>
                <a:cxn ang="0">
                  <a:pos x="T2" y="T3"/>
                </a:cxn>
                <a:cxn ang="0">
                  <a:pos x="T4" y="T5"/>
                </a:cxn>
                <a:cxn ang="0">
                  <a:pos x="T6" y="T7"/>
                </a:cxn>
              </a:cxnLst>
              <a:rect l="0" t="0" r="r" b="b"/>
              <a:pathLst>
                <a:path w="53" h="51">
                  <a:moveTo>
                    <a:pt x="53" y="0"/>
                  </a:moveTo>
                  <a:lnTo>
                    <a:pt x="53" y="51"/>
                  </a:lnTo>
                  <a:lnTo>
                    <a:pt x="0" y="51"/>
                  </a:lnTo>
                  <a:lnTo>
                    <a:pt x="5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5" name="Freeform 119">
              <a:extLst>
                <a:ext uri="{FF2B5EF4-FFF2-40B4-BE49-F238E27FC236}">
                  <a16:creationId xmlns:a16="http://schemas.microsoft.com/office/drawing/2014/main" id="{F61EB1D0-4E49-49F6-ADDE-CD3285B2820A}"/>
                </a:ext>
              </a:extLst>
            </p:cNvPr>
            <p:cNvSpPr>
              <a:spLocks/>
            </p:cNvSpPr>
            <p:nvPr/>
          </p:nvSpPr>
          <p:spPr bwMode="auto">
            <a:xfrm>
              <a:off x="4800" y="1575"/>
              <a:ext cx="53" cy="52"/>
            </a:xfrm>
            <a:custGeom>
              <a:avLst/>
              <a:gdLst>
                <a:gd name="T0" fmla="*/ 53 w 53"/>
                <a:gd name="T1" fmla="*/ 0 h 52"/>
                <a:gd name="T2" fmla="*/ 53 w 53"/>
                <a:gd name="T3" fmla="*/ 52 h 52"/>
                <a:gd name="T4" fmla="*/ 0 w 53"/>
                <a:gd name="T5" fmla="*/ 52 h 52"/>
                <a:gd name="T6" fmla="*/ 53 w 53"/>
                <a:gd name="T7" fmla="*/ 0 h 52"/>
              </a:gdLst>
              <a:ahLst/>
              <a:cxnLst>
                <a:cxn ang="0">
                  <a:pos x="T0" y="T1"/>
                </a:cxn>
                <a:cxn ang="0">
                  <a:pos x="T2" y="T3"/>
                </a:cxn>
                <a:cxn ang="0">
                  <a:pos x="T4" y="T5"/>
                </a:cxn>
                <a:cxn ang="0">
                  <a:pos x="T6" y="T7"/>
                </a:cxn>
              </a:cxnLst>
              <a:rect l="0" t="0" r="r" b="b"/>
              <a:pathLst>
                <a:path w="53" h="52">
                  <a:moveTo>
                    <a:pt x="53" y="0"/>
                  </a:moveTo>
                  <a:lnTo>
                    <a:pt x="53" y="52"/>
                  </a:lnTo>
                  <a:lnTo>
                    <a:pt x="0" y="52"/>
                  </a:lnTo>
                  <a:lnTo>
                    <a:pt x="5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6" name="Freeform 120">
              <a:extLst>
                <a:ext uri="{FF2B5EF4-FFF2-40B4-BE49-F238E27FC236}">
                  <a16:creationId xmlns:a16="http://schemas.microsoft.com/office/drawing/2014/main" id="{198B5F57-1713-4239-9EA4-5AAF4C5B59AB}"/>
                </a:ext>
              </a:extLst>
            </p:cNvPr>
            <p:cNvSpPr>
              <a:spLocks/>
            </p:cNvSpPr>
            <p:nvPr/>
          </p:nvSpPr>
          <p:spPr bwMode="auto">
            <a:xfrm>
              <a:off x="4800" y="1510"/>
              <a:ext cx="53" cy="51"/>
            </a:xfrm>
            <a:custGeom>
              <a:avLst/>
              <a:gdLst>
                <a:gd name="T0" fmla="*/ 0 w 53"/>
                <a:gd name="T1" fmla="*/ 51 h 51"/>
                <a:gd name="T2" fmla="*/ 0 w 53"/>
                <a:gd name="T3" fmla="*/ 0 h 51"/>
                <a:gd name="T4" fmla="*/ 53 w 53"/>
                <a:gd name="T5" fmla="*/ 0 h 51"/>
                <a:gd name="T6" fmla="*/ 0 w 53"/>
                <a:gd name="T7" fmla="*/ 51 h 51"/>
              </a:gdLst>
              <a:ahLst/>
              <a:cxnLst>
                <a:cxn ang="0">
                  <a:pos x="T0" y="T1"/>
                </a:cxn>
                <a:cxn ang="0">
                  <a:pos x="T2" y="T3"/>
                </a:cxn>
                <a:cxn ang="0">
                  <a:pos x="T4" y="T5"/>
                </a:cxn>
                <a:cxn ang="0">
                  <a:pos x="T6" y="T7"/>
                </a:cxn>
              </a:cxnLst>
              <a:rect l="0" t="0" r="r" b="b"/>
              <a:pathLst>
                <a:path w="53" h="51">
                  <a:moveTo>
                    <a:pt x="0" y="51"/>
                  </a:moveTo>
                  <a:lnTo>
                    <a:pt x="0" y="0"/>
                  </a:lnTo>
                  <a:lnTo>
                    <a:pt x="53" y="0"/>
                  </a:lnTo>
                  <a:lnTo>
                    <a:pt x="0" y="5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7" name="Freeform 121">
              <a:extLst>
                <a:ext uri="{FF2B5EF4-FFF2-40B4-BE49-F238E27FC236}">
                  <a16:creationId xmlns:a16="http://schemas.microsoft.com/office/drawing/2014/main" id="{43C56D94-3B14-4752-9833-0114FB9167BE}"/>
                </a:ext>
              </a:extLst>
            </p:cNvPr>
            <p:cNvSpPr>
              <a:spLocks/>
            </p:cNvSpPr>
            <p:nvPr/>
          </p:nvSpPr>
          <p:spPr bwMode="auto">
            <a:xfrm>
              <a:off x="4734" y="1575"/>
              <a:ext cx="53" cy="52"/>
            </a:xfrm>
            <a:custGeom>
              <a:avLst/>
              <a:gdLst>
                <a:gd name="T0" fmla="*/ 0 w 53"/>
                <a:gd name="T1" fmla="*/ 52 h 52"/>
                <a:gd name="T2" fmla="*/ 0 w 53"/>
                <a:gd name="T3" fmla="*/ 0 h 52"/>
                <a:gd name="T4" fmla="*/ 53 w 53"/>
                <a:gd name="T5" fmla="*/ 0 h 52"/>
                <a:gd name="T6" fmla="*/ 0 w 53"/>
                <a:gd name="T7" fmla="*/ 52 h 52"/>
              </a:gdLst>
              <a:ahLst/>
              <a:cxnLst>
                <a:cxn ang="0">
                  <a:pos x="T0" y="T1"/>
                </a:cxn>
                <a:cxn ang="0">
                  <a:pos x="T2" y="T3"/>
                </a:cxn>
                <a:cxn ang="0">
                  <a:pos x="T4" y="T5"/>
                </a:cxn>
                <a:cxn ang="0">
                  <a:pos x="T6" y="T7"/>
                </a:cxn>
              </a:cxnLst>
              <a:rect l="0" t="0" r="r" b="b"/>
              <a:pathLst>
                <a:path w="53" h="52">
                  <a:moveTo>
                    <a:pt x="0" y="52"/>
                  </a:moveTo>
                  <a:lnTo>
                    <a:pt x="0" y="0"/>
                  </a:lnTo>
                  <a:lnTo>
                    <a:pt x="53" y="0"/>
                  </a:lnTo>
                  <a:lnTo>
                    <a:pt x="0" y="5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8" name="Freeform 122">
              <a:extLst>
                <a:ext uri="{FF2B5EF4-FFF2-40B4-BE49-F238E27FC236}">
                  <a16:creationId xmlns:a16="http://schemas.microsoft.com/office/drawing/2014/main" id="{A0F21DB9-032E-4B4C-9AE4-989FD849E578}"/>
                </a:ext>
              </a:extLst>
            </p:cNvPr>
            <p:cNvSpPr>
              <a:spLocks/>
            </p:cNvSpPr>
            <p:nvPr/>
          </p:nvSpPr>
          <p:spPr bwMode="auto">
            <a:xfrm>
              <a:off x="4668" y="1510"/>
              <a:ext cx="53" cy="51"/>
            </a:xfrm>
            <a:custGeom>
              <a:avLst/>
              <a:gdLst>
                <a:gd name="T0" fmla="*/ 53 w 53"/>
                <a:gd name="T1" fmla="*/ 51 h 51"/>
                <a:gd name="T2" fmla="*/ 0 w 53"/>
                <a:gd name="T3" fmla="*/ 51 h 51"/>
                <a:gd name="T4" fmla="*/ 0 w 53"/>
                <a:gd name="T5" fmla="*/ 0 h 51"/>
                <a:gd name="T6" fmla="*/ 53 w 53"/>
                <a:gd name="T7" fmla="*/ 51 h 51"/>
              </a:gdLst>
              <a:ahLst/>
              <a:cxnLst>
                <a:cxn ang="0">
                  <a:pos x="T0" y="T1"/>
                </a:cxn>
                <a:cxn ang="0">
                  <a:pos x="T2" y="T3"/>
                </a:cxn>
                <a:cxn ang="0">
                  <a:pos x="T4" y="T5"/>
                </a:cxn>
                <a:cxn ang="0">
                  <a:pos x="T6" y="T7"/>
                </a:cxn>
              </a:cxnLst>
              <a:rect l="0" t="0" r="r" b="b"/>
              <a:pathLst>
                <a:path w="53" h="51">
                  <a:moveTo>
                    <a:pt x="53" y="51"/>
                  </a:moveTo>
                  <a:lnTo>
                    <a:pt x="0" y="51"/>
                  </a:lnTo>
                  <a:lnTo>
                    <a:pt x="0" y="0"/>
                  </a:lnTo>
                  <a:lnTo>
                    <a:pt x="53" y="5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9" name="Freeform 123">
              <a:extLst>
                <a:ext uri="{FF2B5EF4-FFF2-40B4-BE49-F238E27FC236}">
                  <a16:creationId xmlns:a16="http://schemas.microsoft.com/office/drawing/2014/main" id="{A1957C41-A740-453A-A771-561F2287A0E2}"/>
                </a:ext>
              </a:extLst>
            </p:cNvPr>
            <p:cNvSpPr>
              <a:spLocks/>
            </p:cNvSpPr>
            <p:nvPr/>
          </p:nvSpPr>
          <p:spPr bwMode="auto">
            <a:xfrm>
              <a:off x="4603" y="1575"/>
              <a:ext cx="52" cy="52"/>
            </a:xfrm>
            <a:custGeom>
              <a:avLst/>
              <a:gdLst>
                <a:gd name="T0" fmla="*/ 52 w 52"/>
                <a:gd name="T1" fmla="*/ 52 h 52"/>
                <a:gd name="T2" fmla="*/ 0 w 52"/>
                <a:gd name="T3" fmla="*/ 52 h 52"/>
                <a:gd name="T4" fmla="*/ 0 w 52"/>
                <a:gd name="T5" fmla="*/ 0 h 52"/>
                <a:gd name="T6" fmla="*/ 52 w 52"/>
                <a:gd name="T7" fmla="*/ 52 h 52"/>
              </a:gdLst>
              <a:ahLst/>
              <a:cxnLst>
                <a:cxn ang="0">
                  <a:pos x="T0" y="T1"/>
                </a:cxn>
                <a:cxn ang="0">
                  <a:pos x="T2" y="T3"/>
                </a:cxn>
                <a:cxn ang="0">
                  <a:pos x="T4" y="T5"/>
                </a:cxn>
                <a:cxn ang="0">
                  <a:pos x="T6" y="T7"/>
                </a:cxn>
              </a:cxnLst>
              <a:rect l="0" t="0" r="r" b="b"/>
              <a:pathLst>
                <a:path w="52" h="52">
                  <a:moveTo>
                    <a:pt x="52" y="52"/>
                  </a:moveTo>
                  <a:lnTo>
                    <a:pt x="0" y="52"/>
                  </a:lnTo>
                  <a:lnTo>
                    <a:pt x="0" y="0"/>
                  </a:lnTo>
                  <a:lnTo>
                    <a:pt x="52" y="5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20" name="Freeform 124">
              <a:extLst>
                <a:ext uri="{FF2B5EF4-FFF2-40B4-BE49-F238E27FC236}">
                  <a16:creationId xmlns:a16="http://schemas.microsoft.com/office/drawing/2014/main" id="{36DF5346-B3E5-4B26-AC76-C0F25CDD263F}"/>
                </a:ext>
              </a:extLst>
            </p:cNvPr>
            <p:cNvSpPr>
              <a:spLocks/>
            </p:cNvSpPr>
            <p:nvPr/>
          </p:nvSpPr>
          <p:spPr bwMode="auto">
            <a:xfrm>
              <a:off x="4603" y="1510"/>
              <a:ext cx="52" cy="51"/>
            </a:xfrm>
            <a:custGeom>
              <a:avLst/>
              <a:gdLst>
                <a:gd name="T0" fmla="*/ 0 w 52"/>
                <a:gd name="T1" fmla="*/ 0 h 51"/>
                <a:gd name="T2" fmla="*/ 52 w 52"/>
                <a:gd name="T3" fmla="*/ 0 h 51"/>
                <a:gd name="T4" fmla="*/ 52 w 52"/>
                <a:gd name="T5" fmla="*/ 51 h 51"/>
                <a:gd name="T6" fmla="*/ 0 w 52"/>
                <a:gd name="T7" fmla="*/ 0 h 51"/>
              </a:gdLst>
              <a:ahLst/>
              <a:cxnLst>
                <a:cxn ang="0">
                  <a:pos x="T0" y="T1"/>
                </a:cxn>
                <a:cxn ang="0">
                  <a:pos x="T2" y="T3"/>
                </a:cxn>
                <a:cxn ang="0">
                  <a:pos x="T4" y="T5"/>
                </a:cxn>
                <a:cxn ang="0">
                  <a:pos x="T6" y="T7"/>
                </a:cxn>
              </a:cxnLst>
              <a:rect l="0" t="0" r="r" b="b"/>
              <a:pathLst>
                <a:path w="52" h="51">
                  <a:moveTo>
                    <a:pt x="0" y="0"/>
                  </a:moveTo>
                  <a:lnTo>
                    <a:pt x="52" y="0"/>
                  </a:lnTo>
                  <a:lnTo>
                    <a:pt x="52" y="51"/>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21" name="Freeform 125">
              <a:extLst>
                <a:ext uri="{FF2B5EF4-FFF2-40B4-BE49-F238E27FC236}">
                  <a16:creationId xmlns:a16="http://schemas.microsoft.com/office/drawing/2014/main" id="{81CFF15C-1955-4F4E-8694-D027D917CD67}"/>
                </a:ext>
              </a:extLst>
            </p:cNvPr>
            <p:cNvSpPr>
              <a:spLocks/>
            </p:cNvSpPr>
            <p:nvPr/>
          </p:nvSpPr>
          <p:spPr bwMode="auto">
            <a:xfrm>
              <a:off x="4668" y="1575"/>
              <a:ext cx="53" cy="52"/>
            </a:xfrm>
            <a:custGeom>
              <a:avLst/>
              <a:gdLst>
                <a:gd name="T0" fmla="*/ 0 w 53"/>
                <a:gd name="T1" fmla="*/ 0 h 52"/>
                <a:gd name="T2" fmla="*/ 53 w 53"/>
                <a:gd name="T3" fmla="*/ 0 h 52"/>
                <a:gd name="T4" fmla="*/ 53 w 53"/>
                <a:gd name="T5" fmla="*/ 52 h 52"/>
                <a:gd name="T6" fmla="*/ 0 w 53"/>
                <a:gd name="T7" fmla="*/ 0 h 52"/>
              </a:gdLst>
              <a:ahLst/>
              <a:cxnLst>
                <a:cxn ang="0">
                  <a:pos x="T0" y="T1"/>
                </a:cxn>
                <a:cxn ang="0">
                  <a:pos x="T2" y="T3"/>
                </a:cxn>
                <a:cxn ang="0">
                  <a:pos x="T4" y="T5"/>
                </a:cxn>
                <a:cxn ang="0">
                  <a:pos x="T6" y="T7"/>
                </a:cxn>
              </a:cxnLst>
              <a:rect l="0" t="0" r="r" b="b"/>
              <a:pathLst>
                <a:path w="53" h="52">
                  <a:moveTo>
                    <a:pt x="0" y="0"/>
                  </a:moveTo>
                  <a:lnTo>
                    <a:pt x="53" y="0"/>
                  </a:lnTo>
                  <a:lnTo>
                    <a:pt x="53" y="52"/>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22" name="Freeform 126">
              <a:extLst>
                <a:ext uri="{FF2B5EF4-FFF2-40B4-BE49-F238E27FC236}">
                  <a16:creationId xmlns:a16="http://schemas.microsoft.com/office/drawing/2014/main" id="{8AB06007-9225-48BA-921C-2B65612C18F6}"/>
                </a:ext>
              </a:extLst>
            </p:cNvPr>
            <p:cNvSpPr>
              <a:spLocks/>
            </p:cNvSpPr>
            <p:nvPr/>
          </p:nvSpPr>
          <p:spPr bwMode="auto">
            <a:xfrm>
              <a:off x="4668" y="1444"/>
              <a:ext cx="53" cy="52"/>
            </a:xfrm>
            <a:custGeom>
              <a:avLst/>
              <a:gdLst>
                <a:gd name="T0" fmla="*/ 0 w 53"/>
                <a:gd name="T1" fmla="*/ 52 h 52"/>
                <a:gd name="T2" fmla="*/ 0 w 53"/>
                <a:gd name="T3" fmla="*/ 0 h 52"/>
                <a:gd name="T4" fmla="*/ 53 w 53"/>
                <a:gd name="T5" fmla="*/ 0 h 52"/>
                <a:gd name="T6" fmla="*/ 0 w 53"/>
                <a:gd name="T7" fmla="*/ 52 h 52"/>
              </a:gdLst>
              <a:ahLst/>
              <a:cxnLst>
                <a:cxn ang="0">
                  <a:pos x="T0" y="T1"/>
                </a:cxn>
                <a:cxn ang="0">
                  <a:pos x="T2" y="T3"/>
                </a:cxn>
                <a:cxn ang="0">
                  <a:pos x="T4" y="T5"/>
                </a:cxn>
                <a:cxn ang="0">
                  <a:pos x="T6" y="T7"/>
                </a:cxn>
              </a:cxnLst>
              <a:rect l="0" t="0" r="r" b="b"/>
              <a:pathLst>
                <a:path w="53" h="52">
                  <a:moveTo>
                    <a:pt x="0" y="52"/>
                  </a:moveTo>
                  <a:lnTo>
                    <a:pt x="0" y="0"/>
                  </a:lnTo>
                  <a:lnTo>
                    <a:pt x="53" y="0"/>
                  </a:lnTo>
                  <a:lnTo>
                    <a:pt x="0" y="5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23" name="Oval 127">
              <a:extLst>
                <a:ext uri="{FF2B5EF4-FFF2-40B4-BE49-F238E27FC236}">
                  <a16:creationId xmlns:a16="http://schemas.microsoft.com/office/drawing/2014/main" id="{6D0DFD24-0884-4DFA-937C-FE27167B639E}"/>
                </a:ext>
              </a:extLst>
            </p:cNvPr>
            <p:cNvSpPr>
              <a:spLocks noChangeArrowheads="1"/>
            </p:cNvSpPr>
            <p:nvPr/>
          </p:nvSpPr>
          <p:spPr bwMode="auto">
            <a:xfrm>
              <a:off x="4708" y="1484"/>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grpSp>
      <p:sp>
        <p:nvSpPr>
          <p:cNvPr id="229" name="Rectangle 228">
            <a:extLst>
              <a:ext uri="{FF2B5EF4-FFF2-40B4-BE49-F238E27FC236}">
                <a16:creationId xmlns:a16="http://schemas.microsoft.com/office/drawing/2014/main" id="{C78FB505-6006-446A-A389-D6DF49856239}"/>
              </a:ext>
              <a:ext uri="{C183D7F6-B498-43B3-948B-1728B52AA6E4}">
                <adec:decorative xmlns:adec="http://schemas.microsoft.com/office/drawing/2017/decorative" val="0"/>
              </a:ext>
            </a:extLst>
          </p:cNvPr>
          <p:cNvSpPr/>
          <p:nvPr/>
        </p:nvSpPr>
        <p:spPr bwMode="auto">
          <a:xfrm>
            <a:off x="7989179" y="1833326"/>
            <a:ext cx="1485068" cy="313100"/>
          </a:xfrm>
          <a:prstGeom prst="rect">
            <a:avLst/>
          </a:prstGeom>
          <a:no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u="none" strike="noStrike" kern="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Hypothesize</a:t>
            </a:r>
          </a:p>
        </p:txBody>
      </p:sp>
      <p:sp>
        <p:nvSpPr>
          <p:cNvPr id="230" name="Rectangle 229">
            <a:extLst>
              <a:ext uri="{FF2B5EF4-FFF2-40B4-BE49-F238E27FC236}">
                <a16:creationId xmlns:a16="http://schemas.microsoft.com/office/drawing/2014/main" id="{CEF60CB1-09C3-4B3D-9589-CA02B8553BCD}"/>
              </a:ext>
            </a:extLst>
          </p:cNvPr>
          <p:cNvSpPr/>
          <p:nvPr/>
        </p:nvSpPr>
        <p:spPr bwMode="auto">
          <a:xfrm>
            <a:off x="9773221" y="3593835"/>
            <a:ext cx="1287624" cy="313100"/>
          </a:xfrm>
          <a:prstGeom prst="rect">
            <a:avLst/>
          </a:prstGeom>
          <a:no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u="none" strike="noStrike" kern="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Experiment</a:t>
            </a:r>
          </a:p>
        </p:txBody>
      </p:sp>
      <p:sp>
        <p:nvSpPr>
          <p:cNvPr id="234" name="Rectangle 233">
            <a:extLst>
              <a:ext uri="{FF2B5EF4-FFF2-40B4-BE49-F238E27FC236}">
                <a16:creationId xmlns:a16="http://schemas.microsoft.com/office/drawing/2014/main" id="{0F87E4B9-1F85-425C-9E42-FC457BEF096B}"/>
              </a:ext>
            </a:extLst>
          </p:cNvPr>
          <p:cNvSpPr/>
          <p:nvPr/>
        </p:nvSpPr>
        <p:spPr bwMode="auto">
          <a:xfrm>
            <a:off x="8131267" y="5303935"/>
            <a:ext cx="1200892" cy="313100"/>
          </a:xfrm>
          <a:prstGeom prst="rect">
            <a:avLst/>
          </a:prstGeom>
          <a:no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u="none" strike="noStrike" kern="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Analyze</a:t>
            </a:r>
          </a:p>
        </p:txBody>
      </p:sp>
      <p:sp>
        <p:nvSpPr>
          <p:cNvPr id="235" name="Rectangle 234">
            <a:extLst>
              <a:ext uri="{FF2B5EF4-FFF2-40B4-BE49-F238E27FC236}">
                <a16:creationId xmlns:a16="http://schemas.microsoft.com/office/drawing/2014/main" id="{1F6E9E70-B88E-4F3B-9D5D-399AAA4E8227}"/>
              </a:ext>
            </a:extLst>
          </p:cNvPr>
          <p:cNvSpPr/>
          <p:nvPr/>
        </p:nvSpPr>
        <p:spPr bwMode="auto">
          <a:xfrm>
            <a:off x="6251538" y="3593835"/>
            <a:ext cx="1388466" cy="313100"/>
          </a:xfrm>
          <a:prstGeom prst="rect">
            <a:avLst/>
          </a:prstGeom>
          <a:no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u="none" strike="noStrike" kern="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Improve</a:t>
            </a:r>
          </a:p>
        </p:txBody>
      </p:sp>
    </p:spTree>
    <p:extLst>
      <p:ext uri="{BB962C8B-B14F-4D97-AF65-F5344CB8AC3E}">
        <p14:creationId xmlns:p14="http://schemas.microsoft.com/office/powerpoint/2010/main" val="904310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
                                  </p:stCondLst>
                                  <p:childTnLst>
                                    <p:set>
                                      <p:cBhvr>
                                        <p:cTn id="6" dur="1" fill="hold">
                                          <p:stCondLst>
                                            <p:cond delay="499"/>
                                          </p:stCondLst>
                                        </p:cTn>
                                        <p:tgtEl>
                                          <p:spTgt spid="21"/>
                                        </p:tgtEl>
                                        <p:attrNameLst>
                                          <p:attrName>style.visibility</p:attrName>
                                        </p:attrNameLst>
                                      </p:cBhvr>
                                      <p:to>
                                        <p:strVal val="visible"/>
                                      </p:to>
                                    </p:set>
                                  </p:childTnLst>
                                </p:cTn>
                              </p:par>
                              <p:par>
                                <p:cTn id="7" presetID="6" presetClass="emph" presetSubtype="0" accel="100000" autoRev="1" fill="hold" nodeType="withEffect">
                                  <p:stCondLst>
                                    <p:cond delay="200"/>
                                  </p:stCondLst>
                                  <p:childTnLst>
                                    <p:animScale>
                                      <p:cBhvr>
                                        <p:cTn id="8" dur="500" fill="hold"/>
                                        <p:tgtEl>
                                          <p:spTgt spid="21"/>
                                        </p:tgtEl>
                                      </p:cBhvr>
                                      <p:by x="0" y="0"/>
                                    </p:animScale>
                                  </p:childTnLst>
                                </p:cTn>
                              </p:par>
                              <p:par>
                                <p:cTn id="9" presetID="1" presetClass="entr" presetSubtype="0" fill="hold" nodeType="withEffect">
                                  <p:stCondLst>
                                    <p:cond delay="200"/>
                                  </p:stCondLst>
                                  <p:childTnLst>
                                    <p:set>
                                      <p:cBhvr>
                                        <p:cTn id="10" dur="1" fill="hold">
                                          <p:stCondLst>
                                            <p:cond delay="499"/>
                                          </p:stCondLst>
                                        </p:cTn>
                                        <p:tgtEl>
                                          <p:spTgt spid="38"/>
                                        </p:tgtEl>
                                        <p:attrNameLst>
                                          <p:attrName>style.visibility</p:attrName>
                                        </p:attrNameLst>
                                      </p:cBhvr>
                                      <p:to>
                                        <p:strVal val="visible"/>
                                      </p:to>
                                    </p:set>
                                  </p:childTnLst>
                                </p:cTn>
                              </p:par>
                              <p:par>
                                <p:cTn id="11" presetID="6" presetClass="emph" presetSubtype="0" accel="100000" autoRev="1" fill="hold" nodeType="withEffect">
                                  <p:stCondLst>
                                    <p:cond delay="200"/>
                                  </p:stCondLst>
                                  <p:childTnLst>
                                    <p:animScale>
                                      <p:cBhvr>
                                        <p:cTn id="12" dur="500" fill="hold"/>
                                        <p:tgtEl>
                                          <p:spTgt spid="38"/>
                                        </p:tgtEl>
                                      </p:cBhvr>
                                      <p:by x="0" y="0"/>
                                    </p:animScale>
                                  </p:childTnLst>
                                </p:cTn>
                              </p:par>
                              <p:par>
                                <p:cTn id="13" presetID="22" presetClass="entr" presetSubtype="4" fill="hold"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250"/>
                                        <p:tgtEl>
                                          <p:spTgt spid="42"/>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childTnLst>
                                </p:cTn>
                              </p:par>
                              <p:par>
                                <p:cTn id="19" presetID="6" presetClass="emph" presetSubtype="0" accel="100000" autoRev="1" fill="hold" grpId="1" nodeType="withEffect">
                                  <p:stCondLst>
                                    <p:cond delay="500"/>
                                  </p:stCondLst>
                                  <p:childTnLst>
                                    <p:animScale>
                                      <p:cBhvr>
                                        <p:cTn id="20" dur="500" fill="hold"/>
                                        <p:tgtEl>
                                          <p:spTgt spid="229"/>
                                        </p:tgtEl>
                                      </p:cBhvr>
                                      <p:by x="85000" y="85000"/>
                                    </p:animScale>
                                  </p:childTnLst>
                                </p:cTn>
                              </p:par>
                              <p:par>
                                <p:cTn id="21" presetID="10" presetClass="entr" presetSubtype="0" fill="hold" grpId="0" nodeType="withEffect">
                                  <p:stCondLst>
                                    <p:cond delay="100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childTnLst>
                                </p:cTn>
                              </p:par>
                              <p:par>
                                <p:cTn id="24" presetID="6" presetClass="emph" presetSubtype="0" accel="100000" autoRev="1" fill="hold" grpId="1" nodeType="withEffect">
                                  <p:stCondLst>
                                    <p:cond delay="500"/>
                                  </p:stCondLst>
                                  <p:childTnLst>
                                    <p:animScale>
                                      <p:cBhvr>
                                        <p:cTn id="25" dur="500" fill="hold"/>
                                        <p:tgtEl>
                                          <p:spTgt spid="230"/>
                                        </p:tgtEl>
                                      </p:cBhvr>
                                      <p:by x="85000" y="85000"/>
                                    </p:animScale>
                                  </p:childTnLst>
                                </p:cTn>
                              </p:par>
                              <p:par>
                                <p:cTn id="26" presetID="10" presetClass="entr" presetSubtype="0" fill="hold" grpId="0" nodeType="withEffect">
                                  <p:stCondLst>
                                    <p:cond delay="1000"/>
                                  </p:stCondLst>
                                  <p:childTnLst>
                                    <p:set>
                                      <p:cBhvr>
                                        <p:cTn id="27" dur="1" fill="hold">
                                          <p:stCondLst>
                                            <p:cond delay="0"/>
                                          </p:stCondLst>
                                        </p:cTn>
                                        <p:tgtEl>
                                          <p:spTgt spid="234"/>
                                        </p:tgtEl>
                                        <p:attrNameLst>
                                          <p:attrName>style.visibility</p:attrName>
                                        </p:attrNameLst>
                                      </p:cBhvr>
                                      <p:to>
                                        <p:strVal val="visible"/>
                                      </p:to>
                                    </p:set>
                                    <p:animEffect transition="in" filter="fade">
                                      <p:cBhvr>
                                        <p:cTn id="28" dur="500"/>
                                        <p:tgtEl>
                                          <p:spTgt spid="234"/>
                                        </p:tgtEl>
                                      </p:cBhvr>
                                    </p:animEffect>
                                  </p:childTnLst>
                                </p:cTn>
                              </p:par>
                              <p:par>
                                <p:cTn id="29" presetID="6" presetClass="emph" presetSubtype="0" accel="100000" autoRev="1" fill="hold" grpId="1" nodeType="withEffect">
                                  <p:stCondLst>
                                    <p:cond delay="500"/>
                                  </p:stCondLst>
                                  <p:childTnLst>
                                    <p:animScale>
                                      <p:cBhvr>
                                        <p:cTn id="30" dur="500" fill="hold"/>
                                        <p:tgtEl>
                                          <p:spTgt spid="234"/>
                                        </p:tgtEl>
                                      </p:cBhvr>
                                      <p:by x="85000" y="85000"/>
                                    </p:animScale>
                                  </p:childTnLst>
                                </p:cTn>
                              </p:par>
                              <p:par>
                                <p:cTn id="31" presetID="10" presetClass="entr" presetSubtype="0" fill="hold" grpId="0" nodeType="withEffect">
                                  <p:stCondLst>
                                    <p:cond delay="1000"/>
                                  </p:stCondLst>
                                  <p:childTnLst>
                                    <p:set>
                                      <p:cBhvr>
                                        <p:cTn id="32" dur="1" fill="hold">
                                          <p:stCondLst>
                                            <p:cond delay="0"/>
                                          </p:stCondLst>
                                        </p:cTn>
                                        <p:tgtEl>
                                          <p:spTgt spid="235"/>
                                        </p:tgtEl>
                                        <p:attrNameLst>
                                          <p:attrName>style.visibility</p:attrName>
                                        </p:attrNameLst>
                                      </p:cBhvr>
                                      <p:to>
                                        <p:strVal val="visible"/>
                                      </p:to>
                                    </p:set>
                                    <p:animEffect transition="in" filter="fade">
                                      <p:cBhvr>
                                        <p:cTn id="33" dur="500"/>
                                        <p:tgtEl>
                                          <p:spTgt spid="235"/>
                                        </p:tgtEl>
                                      </p:cBhvr>
                                    </p:animEffect>
                                  </p:childTnLst>
                                </p:cTn>
                              </p:par>
                              <p:par>
                                <p:cTn id="34" presetID="6" presetClass="emph" presetSubtype="0" accel="100000" autoRev="1" fill="hold" grpId="1" nodeType="withEffect">
                                  <p:stCondLst>
                                    <p:cond delay="500"/>
                                  </p:stCondLst>
                                  <p:childTnLst>
                                    <p:animScale>
                                      <p:cBhvr>
                                        <p:cTn id="35" dur="500" fill="hold"/>
                                        <p:tgtEl>
                                          <p:spTgt spid="23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29" grpId="1"/>
      <p:bldP spid="230" grpId="0"/>
      <p:bldP spid="230" grpId="1"/>
      <p:bldP spid="234" grpId="0"/>
      <p:bldP spid="234" grpId="1"/>
      <p:bldP spid="235" grpId="0"/>
      <p:bldP spid="23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6C57F6-E6D8-4FF9-AF1C-D8384BC5B178}"/>
              </a:ext>
            </a:extLst>
          </p:cNvPr>
          <p:cNvSpPr>
            <a:spLocks noGrp="1"/>
          </p:cNvSpPr>
          <p:nvPr>
            <p:ph type="title"/>
          </p:nvPr>
        </p:nvSpPr>
        <p:spPr>
          <a:xfrm>
            <a:off x="481657" y="761259"/>
            <a:ext cx="11277599" cy="635000"/>
          </a:xfrm>
        </p:spPr>
        <p:txBody>
          <a:bodyPr anchor="t">
            <a:noAutofit/>
          </a:bodyPr>
          <a:lstStyle/>
          <a:p>
            <a:pPr algn="ctr"/>
            <a:r>
              <a:rPr lang="en-US" sz="4800" dirty="0">
                <a:solidFill>
                  <a:srgbClr val="0078D4"/>
                </a:solidFill>
                <a:latin typeface="Segoe UI Semibold" panose="020B0502040204020203" pitchFamily="34" charset="0"/>
                <a:cs typeface="Segoe UI Semibold" panose="020B0502040204020203" pitchFamily="34" charset="0"/>
              </a:rPr>
              <a:t>Resilience &amp; Quality</a:t>
            </a:r>
          </a:p>
        </p:txBody>
      </p:sp>
      <p:sp>
        <p:nvSpPr>
          <p:cNvPr id="10" name="Subtitle 9">
            <a:extLst>
              <a:ext uri="{FF2B5EF4-FFF2-40B4-BE49-F238E27FC236}">
                <a16:creationId xmlns:a16="http://schemas.microsoft.com/office/drawing/2014/main" id="{D07B94C2-8F24-460C-BB9D-04DB77ED5BBC}"/>
              </a:ext>
            </a:extLst>
          </p:cNvPr>
          <p:cNvSpPr>
            <a:spLocks noGrp="1"/>
          </p:cNvSpPr>
          <p:nvPr>
            <p:ph type="subTitle" idx="27"/>
          </p:nvPr>
        </p:nvSpPr>
        <p:spPr>
          <a:xfrm>
            <a:off x="481657" y="1479870"/>
            <a:ext cx="11277600" cy="480678"/>
          </a:xfrm>
        </p:spPr>
        <p:txBody>
          <a:bodyPr>
            <a:normAutofit/>
          </a:bodyPr>
          <a:lstStyle/>
          <a:p>
            <a:pPr algn="ctr"/>
            <a:r>
              <a:rPr lang="en-US" sz="2800">
                <a:latin typeface="Segoe UI Semibold" panose="020B0502040204020203" pitchFamily="34" charset="0"/>
                <a:cs typeface="Segoe UI Semibold" panose="020B0502040204020203" pitchFamily="34" charset="0"/>
              </a:rPr>
              <a:t>The capability of a system to handle and recover from disruptions</a:t>
            </a:r>
          </a:p>
        </p:txBody>
      </p:sp>
      <p:sp>
        <p:nvSpPr>
          <p:cNvPr id="2" name="Content Placeholder 1">
            <a:extLst>
              <a:ext uri="{FF2B5EF4-FFF2-40B4-BE49-F238E27FC236}">
                <a16:creationId xmlns:a16="http://schemas.microsoft.com/office/drawing/2014/main" id="{1E86ABA7-155A-E84A-985F-0AB14D58CDCC}"/>
              </a:ext>
            </a:extLst>
          </p:cNvPr>
          <p:cNvSpPr>
            <a:spLocks noGrp="1"/>
          </p:cNvSpPr>
          <p:nvPr>
            <p:ph idx="32"/>
          </p:nvPr>
        </p:nvSpPr>
        <p:spPr>
          <a:xfrm>
            <a:off x="397485" y="4224716"/>
            <a:ext cx="2114903" cy="1066800"/>
          </a:xfrm>
        </p:spPr>
        <p:txBody>
          <a:bodyPr lIns="0" tIns="0" rIns="0" bIns="0"/>
          <a:lstStyle/>
          <a:p>
            <a:pPr lvl="0" algn="ctr"/>
            <a:r>
              <a:rPr lang="en-US" sz="1800" b="1">
                <a:solidFill>
                  <a:srgbClr val="0078D4"/>
                </a:solidFill>
                <a:latin typeface="Segoe UI Semibold" panose="020B0502040204020203" pitchFamily="34" charset="0"/>
                <a:cs typeface="Segoe UI Semibold" panose="020B0502040204020203" pitchFamily="34" charset="0"/>
              </a:rPr>
              <a:t>Service outages </a:t>
            </a:r>
            <a:r>
              <a:rPr lang="en-US" sz="1800" b="1">
                <a:latin typeface="Segoe UI Semibold" panose="020B0502040204020203" pitchFamily="34" charset="0"/>
                <a:cs typeface="Segoe UI Semibold" panose="020B0502040204020203" pitchFamily="34" charset="0"/>
              </a:rPr>
              <a:t>impact availability</a:t>
            </a:r>
          </a:p>
        </p:txBody>
      </p:sp>
      <p:sp>
        <p:nvSpPr>
          <p:cNvPr id="3" name="Rectangle 2">
            <a:extLst>
              <a:ext uri="{FF2B5EF4-FFF2-40B4-BE49-F238E27FC236}">
                <a16:creationId xmlns:a16="http://schemas.microsoft.com/office/drawing/2014/main" id="{382AA841-113B-7445-A2A1-E854B53A33AA}"/>
              </a:ext>
            </a:extLst>
          </p:cNvPr>
          <p:cNvSpPr/>
          <p:nvPr/>
        </p:nvSpPr>
        <p:spPr>
          <a:xfrm>
            <a:off x="9221279" y="4224716"/>
            <a:ext cx="2586435" cy="1499578"/>
          </a:xfrm>
          <a:prstGeom prst="rect">
            <a:avLst/>
          </a:prstGeom>
        </p:spPr>
        <p:txBody>
          <a:bodyPr wrap="square" lIns="0" tIns="0" rIns="0" bIns="0">
            <a:spAutoFit/>
          </a:bodyPr>
          <a:lstStyle/>
          <a:p>
            <a:pPr lvl="0" algn="ctr" defTabSz="914132">
              <a:lnSpc>
                <a:spcPct val="110000"/>
              </a:lnSpc>
              <a:spcBef>
                <a:spcPts val="1200"/>
              </a:spcBef>
              <a:spcAft>
                <a:spcPts val="600"/>
              </a:spcAft>
              <a:buClr>
                <a:srgbClr val="E9E9E9"/>
              </a:buClr>
              <a:buSzPct val="120000"/>
            </a:pPr>
            <a:r>
              <a:rPr lang="en-US" b="1">
                <a:solidFill>
                  <a:srgbClr val="0078D4"/>
                </a:solidFill>
                <a:latin typeface="Segoe UI Semibold" panose="020B0502040204020203" pitchFamily="34" charset="0"/>
                <a:cs typeface="Segoe UI Semibold" panose="020B0502040204020203" pitchFamily="34" charset="0"/>
              </a:rPr>
              <a:t>Quality practices </a:t>
            </a:r>
            <a:r>
              <a:rPr lang="en-US" b="1">
                <a:latin typeface="Segoe UI Semibold" panose="020B0502040204020203" pitchFamily="34" charset="0"/>
                <a:cs typeface="Segoe UI Semibold" panose="020B0502040204020203" pitchFamily="34" charset="0"/>
              </a:rPr>
              <a:t>need to be built-in to the entire service development and operation lifecycle</a:t>
            </a:r>
          </a:p>
        </p:txBody>
      </p:sp>
      <p:sp>
        <p:nvSpPr>
          <p:cNvPr id="4" name="Rectangle 3">
            <a:extLst>
              <a:ext uri="{FF2B5EF4-FFF2-40B4-BE49-F238E27FC236}">
                <a16:creationId xmlns:a16="http://schemas.microsoft.com/office/drawing/2014/main" id="{A84FC961-1F5E-394A-B3B1-CA4494988ECD}"/>
              </a:ext>
            </a:extLst>
          </p:cNvPr>
          <p:cNvSpPr/>
          <p:nvPr/>
        </p:nvSpPr>
        <p:spPr>
          <a:xfrm>
            <a:off x="5969484" y="4224716"/>
            <a:ext cx="2838340" cy="1194879"/>
          </a:xfrm>
          <a:prstGeom prst="rect">
            <a:avLst/>
          </a:prstGeom>
        </p:spPr>
        <p:txBody>
          <a:bodyPr wrap="square" lIns="0" tIns="0" rIns="0" bIns="0">
            <a:spAutoFit/>
          </a:bodyPr>
          <a:lstStyle/>
          <a:p>
            <a:pPr lvl="0" algn="ctr" defTabSz="914132">
              <a:lnSpc>
                <a:spcPct val="110000"/>
              </a:lnSpc>
              <a:spcBef>
                <a:spcPts val="1200"/>
              </a:spcBef>
              <a:spcAft>
                <a:spcPts val="600"/>
              </a:spcAft>
              <a:buClr>
                <a:srgbClr val="E9E9E9"/>
              </a:buClr>
              <a:buSzPct val="120000"/>
            </a:pPr>
            <a:r>
              <a:rPr lang="en-US" b="1">
                <a:latin typeface="Segoe UI Semibold" panose="020B0502040204020203" pitchFamily="34" charset="0"/>
                <a:cs typeface="Segoe UI Semibold" panose="020B0502040204020203" pitchFamily="34" charset="0"/>
              </a:rPr>
              <a:t>Outages also </a:t>
            </a:r>
            <a:r>
              <a:rPr lang="en-US" b="1">
                <a:solidFill>
                  <a:srgbClr val="0078D4"/>
                </a:solidFill>
                <a:latin typeface="Segoe UI Semibold" panose="020B0502040204020203" pitchFamily="34" charset="0"/>
                <a:cs typeface="Segoe UI Semibold" panose="020B0502040204020203" pitchFamily="34" charset="0"/>
              </a:rPr>
              <a:t>steal developer time </a:t>
            </a:r>
            <a:r>
              <a:rPr lang="en-US" b="1">
                <a:latin typeface="Segoe UI Semibold" panose="020B0502040204020203" pitchFamily="34" charset="0"/>
                <a:cs typeface="Segoe UI Semibold" panose="020B0502040204020203" pitchFamily="34" charset="0"/>
              </a:rPr>
              <a:t>from working on improvements + new features</a:t>
            </a:r>
          </a:p>
        </p:txBody>
      </p:sp>
      <p:sp>
        <p:nvSpPr>
          <p:cNvPr id="5" name="Rectangle 4">
            <a:extLst>
              <a:ext uri="{FF2B5EF4-FFF2-40B4-BE49-F238E27FC236}">
                <a16:creationId xmlns:a16="http://schemas.microsoft.com/office/drawing/2014/main" id="{B32C2435-A970-7D44-9ADA-421FA49DFE73}"/>
              </a:ext>
            </a:extLst>
          </p:cNvPr>
          <p:cNvSpPr/>
          <p:nvPr/>
        </p:nvSpPr>
        <p:spPr>
          <a:xfrm>
            <a:off x="3015328" y="4224716"/>
            <a:ext cx="2586435" cy="1499578"/>
          </a:xfrm>
          <a:prstGeom prst="rect">
            <a:avLst/>
          </a:prstGeom>
        </p:spPr>
        <p:txBody>
          <a:bodyPr wrap="square" lIns="0" tIns="0" rIns="0" bIns="0">
            <a:spAutoFit/>
          </a:bodyPr>
          <a:lstStyle/>
          <a:p>
            <a:pPr lvl="0" algn="ctr" defTabSz="914132">
              <a:lnSpc>
                <a:spcPct val="110000"/>
              </a:lnSpc>
              <a:spcBef>
                <a:spcPts val="1200"/>
              </a:spcBef>
              <a:spcAft>
                <a:spcPts val="600"/>
              </a:spcAft>
              <a:buClr>
                <a:srgbClr val="E9E9E9"/>
              </a:buClr>
              <a:buSzPct val="120000"/>
            </a:pPr>
            <a:r>
              <a:rPr lang="en-US" b="1">
                <a:solidFill>
                  <a:srgbClr val="0078D4"/>
                </a:solidFill>
                <a:latin typeface="Segoe UI Semibold" panose="020B0502040204020203" pitchFamily="34" charset="0"/>
                <a:cs typeface="Segoe UI Semibold" panose="020B0502040204020203" pitchFamily="34" charset="0"/>
              </a:rPr>
              <a:t>Unavailability causes business impact </a:t>
            </a:r>
            <a:r>
              <a:rPr lang="en-US" b="1">
                <a:latin typeface="Segoe UI Semibold" panose="020B0502040204020203" pitchFamily="34" charset="0"/>
                <a:cs typeface="Segoe UI Semibold" panose="020B0502040204020203" pitchFamily="34" charset="0"/>
              </a:rPr>
              <a:t>– upset customers but also financial, legal, life-or-death consequences</a:t>
            </a:r>
          </a:p>
        </p:txBody>
      </p:sp>
      <p:cxnSp>
        <p:nvCxnSpPr>
          <p:cNvPr id="7" name="Straight Connector 6">
            <a:extLst>
              <a:ext uri="{FF2B5EF4-FFF2-40B4-BE49-F238E27FC236}">
                <a16:creationId xmlns:a16="http://schemas.microsoft.com/office/drawing/2014/main" id="{02B20FE0-7785-1346-BB83-82C3FC451D21}"/>
              </a:ext>
            </a:extLst>
          </p:cNvPr>
          <p:cNvCxnSpPr/>
          <p:nvPr/>
        </p:nvCxnSpPr>
        <p:spPr>
          <a:xfrm>
            <a:off x="2692562" y="2607585"/>
            <a:ext cx="0" cy="3619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6679F6-3E02-0A42-AB80-7B12B8BE2233}"/>
              </a:ext>
            </a:extLst>
          </p:cNvPr>
          <p:cNvCxnSpPr/>
          <p:nvPr/>
        </p:nvCxnSpPr>
        <p:spPr>
          <a:xfrm>
            <a:off x="5816762" y="2607585"/>
            <a:ext cx="0" cy="3619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9EB26B-49CE-1C4B-916F-368DEF5C0EB1}"/>
              </a:ext>
            </a:extLst>
          </p:cNvPr>
          <p:cNvCxnSpPr/>
          <p:nvPr/>
        </p:nvCxnSpPr>
        <p:spPr>
          <a:xfrm>
            <a:off x="9062732" y="2607585"/>
            <a:ext cx="0" cy="3619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LightningBolt_E945" title="Icon of a lightning bolt">
            <a:extLst>
              <a:ext uri="{FF2B5EF4-FFF2-40B4-BE49-F238E27FC236}">
                <a16:creationId xmlns:a16="http://schemas.microsoft.com/office/drawing/2014/main" id="{B05DD5CB-5BE1-8946-A589-045D30ACF8F7}"/>
              </a:ext>
            </a:extLst>
          </p:cNvPr>
          <p:cNvSpPr>
            <a:spLocks noChangeAspect="1"/>
          </p:cNvSpPr>
          <p:nvPr/>
        </p:nvSpPr>
        <p:spPr bwMode="auto">
          <a:xfrm>
            <a:off x="7059470" y="2958855"/>
            <a:ext cx="658368" cy="918733"/>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1" name="Digital_Transformation" title="Icon of a cloud of which half is made of dots">
            <a:extLst>
              <a:ext uri="{FF2B5EF4-FFF2-40B4-BE49-F238E27FC236}">
                <a16:creationId xmlns:a16="http://schemas.microsoft.com/office/drawing/2014/main" id="{AECE1AD4-C298-4341-8BBE-C7BD2679BFA8}"/>
              </a:ext>
            </a:extLst>
          </p:cNvPr>
          <p:cNvSpPr>
            <a:spLocks noChangeAspect="1" noEditPoints="1"/>
          </p:cNvSpPr>
          <p:nvPr/>
        </p:nvSpPr>
        <p:spPr bwMode="auto">
          <a:xfrm>
            <a:off x="1112036" y="3173465"/>
            <a:ext cx="914400" cy="489512"/>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222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2" name="tool" title="Icon of a skrewdriver and wrench">
            <a:extLst>
              <a:ext uri="{FF2B5EF4-FFF2-40B4-BE49-F238E27FC236}">
                <a16:creationId xmlns:a16="http://schemas.microsoft.com/office/drawing/2014/main" id="{EA4222F7-27EB-7241-81F5-182B8DF23AB5}"/>
              </a:ext>
            </a:extLst>
          </p:cNvPr>
          <p:cNvSpPr>
            <a:spLocks noChangeAspect="1" noEditPoints="1"/>
          </p:cNvSpPr>
          <p:nvPr/>
        </p:nvSpPr>
        <p:spPr bwMode="auto">
          <a:xfrm>
            <a:off x="3983108" y="2960973"/>
            <a:ext cx="649224" cy="91449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222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gear" title="Icon of a gear surrounded by a circle with lines of varying length">
            <a:extLst>
              <a:ext uri="{FF2B5EF4-FFF2-40B4-BE49-F238E27FC236}">
                <a16:creationId xmlns:a16="http://schemas.microsoft.com/office/drawing/2014/main" id="{DBCAC7A8-11CB-674E-B0D9-78861D199A3A}"/>
              </a:ext>
            </a:extLst>
          </p:cNvPr>
          <p:cNvSpPr>
            <a:spLocks noChangeAspect="1" noEditPoints="1"/>
          </p:cNvSpPr>
          <p:nvPr/>
        </p:nvSpPr>
        <p:spPr bwMode="auto">
          <a:xfrm>
            <a:off x="10057296" y="2963000"/>
            <a:ext cx="914400" cy="91044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222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989352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6C57F6-E6D8-4FF9-AF1C-D8384BC5B178}"/>
              </a:ext>
            </a:extLst>
          </p:cNvPr>
          <p:cNvSpPr>
            <a:spLocks noGrp="1"/>
          </p:cNvSpPr>
          <p:nvPr>
            <p:ph type="title"/>
          </p:nvPr>
        </p:nvSpPr>
        <p:spPr>
          <a:xfrm>
            <a:off x="953230" y="2646083"/>
            <a:ext cx="4084820" cy="1270000"/>
          </a:xfrm>
        </p:spPr>
        <p:txBody>
          <a:bodyPr>
            <a:normAutofit fontScale="90000"/>
          </a:bodyPr>
          <a:lstStyle/>
          <a:p>
            <a:r>
              <a:rPr lang="en-US" sz="6000" dirty="0">
                <a:solidFill>
                  <a:srgbClr val="0078D4"/>
                </a:solidFill>
                <a:latin typeface="Segoe UI Semibold" panose="020B0502040204020203" pitchFamily="34" charset="0"/>
                <a:cs typeface="Segoe UI Semibold" panose="020B0502040204020203" pitchFamily="34" charset="0"/>
              </a:rPr>
              <a:t>Resilience</a:t>
            </a:r>
            <a:br>
              <a:rPr lang="en-US" sz="6000" dirty="0">
                <a:solidFill>
                  <a:srgbClr val="0078D4"/>
                </a:solidFill>
                <a:latin typeface="Segoe UI Semibold" panose="020B0502040204020203" pitchFamily="34" charset="0"/>
                <a:cs typeface="Segoe UI Semibold" panose="020B0502040204020203" pitchFamily="34" charset="0"/>
              </a:rPr>
            </a:br>
            <a:r>
              <a:rPr lang="en-US" sz="6000" dirty="0">
                <a:latin typeface="Segoe UI Semibold" panose="020B0502040204020203" pitchFamily="34" charset="0"/>
                <a:cs typeface="Segoe UI Semibold" panose="020B0502040204020203" pitchFamily="34" charset="0"/>
              </a:rPr>
              <a:t>in the cloud</a:t>
            </a:r>
          </a:p>
        </p:txBody>
      </p:sp>
      <p:sp>
        <p:nvSpPr>
          <p:cNvPr id="2" name="Rectangle 1">
            <a:extLst>
              <a:ext uri="{FF2B5EF4-FFF2-40B4-BE49-F238E27FC236}">
                <a16:creationId xmlns:a16="http://schemas.microsoft.com/office/drawing/2014/main" id="{5124F775-7C7C-1E41-A6A2-FF59B0427C31}"/>
              </a:ext>
            </a:extLst>
          </p:cNvPr>
          <p:cNvSpPr/>
          <p:nvPr/>
        </p:nvSpPr>
        <p:spPr>
          <a:xfrm flipH="1">
            <a:off x="5369332" y="998643"/>
            <a:ext cx="90996" cy="4860713"/>
          </a:xfrm>
          <a:prstGeom prst="rect">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E303288B-604F-F64B-8A6B-38DE7E829659}"/>
              </a:ext>
            </a:extLst>
          </p:cNvPr>
          <p:cNvSpPr txBox="1"/>
          <p:nvPr/>
        </p:nvSpPr>
        <p:spPr>
          <a:xfrm>
            <a:off x="6230471" y="1397673"/>
            <a:ext cx="4634753" cy="4062651"/>
          </a:xfrm>
          <a:prstGeom prst="rect">
            <a:avLst/>
          </a:prstGeom>
        </p:spPr>
        <p:txBody>
          <a:bodyPr wrap="square" lIns="0" tIns="0" rIns="0" bIns="0" rtlCol="0" anchor="t" anchorCtr="0">
            <a:spAutoFit/>
          </a:bodyPr>
          <a:lstStyle/>
          <a:p>
            <a:r>
              <a:rPr lang="en-US" sz="2400" b="1">
                <a:latin typeface="Segoe UI Semibold" panose="020B0502040204020203" pitchFamily="34" charset="0"/>
                <a:cs typeface="Segoe UI Semibold" panose="020B0502040204020203" pitchFamily="34" charset="0"/>
              </a:rPr>
              <a:t>Cloud applications must be </a:t>
            </a:r>
            <a:r>
              <a:rPr lang="en-US" sz="2400" b="1">
                <a:solidFill>
                  <a:srgbClr val="0078D4"/>
                </a:solidFill>
                <a:latin typeface="Segoe UI Semibold" panose="020B0502040204020203" pitchFamily="34" charset="0"/>
                <a:cs typeface="Segoe UI Semibold" panose="020B0502040204020203" pitchFamily="34" charset="0"/>
              </a:rPr>
              <a:t>designed to handle failure.</a:t>
            </a:r>
          </a:p>
          <a:p>
            <a:endParaRPr lang="en-US" sz="2400" b="1">
              <a:latin typeface="Segoe UI Semibold" panose="020B0502040204020203" pitchFamily="34" charset="0"/>
              <a:cs typeface="Segoe UI Semibold" panose="020B0502040204020203" pitchFamily="34" charset="0"/>
            </a:endParaRPr>
          </a:p>
          <a:p>
            <a:r>
              <a:rPr lang="en-US" sz="2400" b="1">
                <a:latin typeface="Segoe UI Semibold" panose="020B0502040204020203" pitchFamily="34" charset="0"/>
                <a:cs typeface="Segoe UI Semibold" panose="020B0502040204020203" pitchFamily="34" charset="0"/>
              </a:rPr>
              <a:t>When running applications in the cloud, </a:t>
            </a:r>
            <a:r>
              <a:rPr lang="en-US" sz="2400" b="1">
                <a:solidFill>
                  <a:srgbClr val="0078D4"/>
                </a:solidFill>
                <a:latin typeface="Segoe UI Semibold" panose="020B0502040204020203" pitchFamily="34" charset="0"/>
                <a:cs typeface="Segoe UI Semibold" panose="020B0502040204020203" pitchFamily="34" charset="0"/>
              </a:rPr>
              <a:t>resilience becomes a shared responsibility</a:t>
            </a:r>
            <a:r>
              <a:rPr lang="en-US" sz="2400" b="1">
                <a:latin typeface="Segoe UI Semibold" panose="020B0502040204020203" pitchFamily="34" charset="0"/>
                <a:cs typeface="Segoe UI Semibold" panose="020B0502040204020203" pitchFamily="34" charset="0"/>
              </a:rPr>
              <a:t>.</a:t>
            </a:r>
          </a:p>
          <a:p>
            <a:endParaRPr lang="en-US" sz="2400" b="1">
              <a:latin typeface="Segoe UI Semibold" panose="020B0502040204020203" pitchFamily="34" charset="0"/>
              <a:cs typeface="Segoe UI Semibold" panose="020B0502040204020203" pitchFamily="34" charset="0"/>
            </a:endParaRPr>
          </a:p>
          <a:p>
            <a:r>
              <a:rPr lang="en-US" sz="2400" b="1">
                <a:latin typeface="Segoe UI Semibold" panose="020B0502040204020203" pitchFamily="34" charset="0"/>
                <a:cs typeface="Segoe UI Semibold" panose="020B0502040204020203" pitchFamily="34" charset="0"/>
              </a:rPr>
              <a:t>Azure needs tooling that helps its own services and customers using those </a:t>
            </a:r>
            <a:r>
              <a:rPr lang="en-US" sz="2400" b="1">
                <a:solidFill>
                  <a:srgbClr val="0078D4"/>
                </a:solidFill>
                <a:latin typeface="Segoe UI Semibold" panose="020B0502040204020203" pitchFamily="34" charset="0"/>
                <a:cs typeface="Segoe UI Semibold" panose="020B0502040204020203" pitchFamily="34" charset="0"/>
              </a:rPr>
              <a:t>services to build resilience</a:t>
            </a:r>
            <a:r>
              <a:rPr lang="en-US" sz="2400" b="1">
                <a:latin typeface="Segoe UI Semibold" panose="020B0502040204020203" pitchFamily="34" charset="0"/>
                <a:cs typeface="Segoe UI Semibold" panose="020B0502040204020203" pitchFamily="34" charset="0"/>
              </a:rPr>
              <a:t>.</a:t>
            </a:r>
          </a:p>
        </p:txBody>
      </p:sp>
    </p:spTree>
    <p:extLst>
      <p:ext uri="{BB962C8B-B14F-4D97-AF65-F5344CB8AC3E}">
        <p14:creationId xmlns:p14="http://schemas.microsoft.com/office/powerpoint/2010/main" val="111775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8BA2-026E-4110-B1C4-80E24F12B867}"/>
              </a:ext>
            </a:extLst>
          </p:cNvPr>
          <p:cNvSpPr>
            <a:spLocks noGrp="1"/>
          </p:cNvSpPr>
          <p:nvPr>
            <p:ph type="title"/>
          </p:nvPr>
        </p:nvSpPr>
        <p:spPr>
          <a:xfrm>
            <a:off x="1483954" y="770229"/>
            <a:ext cx="9301819" cy="933789"/>
          </a:xfrm>
        </p:spPr>
        <p:txBody>
          <a:bodyPr>
            <a:normAutofit fontScale="90000"/>
          </a:bodyPr>
          <a:lstStyle/>
          <a:p>
            <a:pPr algn="ctr"/>
            <a:r>
              <a:rPr lang="en-US" sz="6000">
                <a:solidFill>
                  <a:schemeClr val="tx1"/>
                </a:solidFill>
                <a:latin typeface="Segoe UI Semibold" panose="020B0502040204020203" pitchFamily="34" charset="0"/>
                <a:cs typeface="Segoe UI Semibold" panose="020B0502040204020203" pitchFamily="34" charset="0"/>
              </a:rPr>
              <a:t>Chaos Engineering </a:t>
            </a:r>
            <a:r>
              <a:rPr lang="en-US" sz="6000">
                <a:solidFill>
                  <a:srgbClr val="0078D4"/>
                </a:solidFill>
                <a:latin typeface="Segoe UI Semibold" panose="020B0502040204020203" pitchFamily="34" charset="0"/>
                <a:cs typeface="Segoe UI Semibold" panose="020B0502040204020203" pitchFamily="34" charset="0"/>
              </a:rPr>
              <a:t>Scenarios</a:t>
            </a:r>
            <a:endParaRPr lang="en-US">
              <a:solidFill>
                <a:srgbClr val="0078D4"/>
              </a:solidFill>
              <a:latin typeface="Segoe UI Semibold" panose="020B0502040204020203" pitchFamily="34" charset="0"/>
              <a:cs typeface="Segoe UI Semibold" panose="020B0502040204020203" pitchFamily="34" charset="0"/>
            </a:endParaRPr>
          </a:p>
        </p:txBody>
      </p:sp>
      <p:grpSp>
        <p:nvGrpSpPr>
          <p:cNvPr id="5" name="Group 4" descr="Two arrows pointing away from each other, one labeled &quot;Shift Left&quot; and the other labeled &quot;Shift Right.&quot; Near &quot;Shift Left&quot; there are words like unit, functional, Load, integration, stress + long haul and near &quot;Shift Right&quot; there are words like HA drills, BCDR drills, Game Day">
            <a:extLst>
              <a:ext uri="{FF2B5EF4-FFF2-40B4-BE49-F238E27FC236}">
                <a16:creationId xmlns:a16="http://schemas.microsoft.com/office/drawing/2014/main" id="{DA151650-32EF-422E-8FA9-804921FF5F13}"/>
              </a:ext>
            </a:extLst>
          </p:cNvPr>
          <p:cNvGrpSpPr/>
          <p:nvPr/>
        </p:nvGrpSpPr>
        <p:grpSpPr>
          <a:xfrm>
            <a:off x="493822" y="2245870"/>
            <a:ext cx="11282082" cy="2860769"/>
            <a:chOff x="1743503" y="301333"/>
            <a:chExt cx="8493260" cy="2411572"/>
          </a:xfrm>
        </p:grpSpPr>
        <p:grpSp>
          <p:nvGrpSpPr>
            <p:cNvPr id="6" name="Group 5">
              <a:extLst>
                <a:ext uri="{FF2B5EF4-FFF2-40B4-BE49-F238E27FC236}">
                  <a16:creationId xmlns:a16="http://schemas.microsoft.com/office/drawing/2014/main" id="{F341D0B4-7627-4564-AD8E-36076A4A399C}"/>
                </a:ext>
              </a:extLst>
            </p:cNvPr>
            <p:cNvGrpSpPr/>
            <p:nvPr/>
          </p:nvGrpSpPr>
          <p:grpSpPr>
            <a:xfrm>
              <a:off x="1743503" y="301333"/>
              <a:ext cx="8493260" cy="2411572"/>
              <a:chOff x="1743503" y="3960646"/>
              <a:chExt cx="8493260" cy="2411572"/>
            </a:xfrm>
          </p:grpSpPr>
          <p:sp>
            <p:nvSpPr>
              <p:cNvPr id="8" name="Arrow: Left-Right 7">
                <a:extLst>
                  <a:ext uri="{FF2B5EF4-FFF2-40B4-BE49-F238E27FC236}">
                    <a16:creationId xmlns:a16="http://schemas.microsoft.com/office/drawing/2014/main" id="{13EF7E73-6871-487C-B695-9171D277386C}"/>
                  </a:ext>
                </a:extLst>
              </p:cNvPr>
              <p:cNvSpPr/>
              <p:nvPr/>
            </p:nvSpPr>
            <p:spPr>
              <a:xfrm>
                <a:off x="1743503" y="4240962"/>
                <a:ext cx="8493260" cy="1871651"/>
              </a:xfrm>
              <a:prstGeom prst="leftRightArrow">
                <a:avLst>
                  <a:gd name="adj1" fmla="val 50000"/>
                  <a:gd name="adj2" fmla="val 50000"/>
                </a:avLst>
              </a:prstGeom>
              <a:solidFill>
                <a:srgbClr val="50E6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schemeClr val="tx1"/>
                  </a:solidFill>
                </a:endParaRPr>
              </a:p>
            </p:txBody>
          </p:sp>
          <p:sp>
            <p:nvSpPr>
              <p:cNvPr id="9" name="TextBox 8">
                <a:extLst>
                  <a:ext uri="{FF2B5EF4-FFF2-40B4-BE49-F238E27FC236}">
                    <a16:creationId xmlns:a16="http://schemas.microsoft.com/office/drawing/2014/main" id="{5944BDB9-251E-456A-A7E8-86F4B5899742}"/>
                  </a:ext>
                </a:extLst>
              </p:cNvPr>
              <p:cNvSpPr txBox="1"/>
              <p:nvPr/>
            </p:nvSpPr>
            <p:spPr>
              <a:xfrm>
                <a:off x="2373552" y="6060878"/>
                <a:ext cx="6990269" cy="311340"/>
              </a:xfrm>
              <a:prstGeom prst="rect">
                <a:avLst/>
              </a:prstGeom>
              <a:noFill/>
            </p:spPr>
            <p:txBody>
              <a:bodyPr wrap="square">
                <a:spAutoFit/>
              </a:bodyPr>
              <a:lstStyle/>
              <a:p>
                <a:pPr marL="1144588" lvl="1"/>
                <a:r>
                  <a:rPr lang="en-US" b="1" dirty="0">
                    <a:solidFill>
                      <a:srgbClr val="0078D4"/>
                    </a:solidFill>
                    <a:latin typeface="Segoe UI Semibold" panose="020B0502040204020203" pitchFamily="34" charset="0"/>
                    <a:cs typeface="Segoe UI Semibold" panose="020B0502040204020203" pitchFamily="34" charset="0"/>
                  </a:rPr>
                  <a:t>Developers    QA    Operations    Architects    PMs    SREs    Managers</a:t>
                </a:r>
              </a:p>
            </p:txBody>
          </p:sp>
          <p:sp>
            <p:nvSpPr>
              <p:cNvPr id="10" name="TextBox 9">
                <a:extLst>
                  <a:ext uri="{FF2B5EF4-FFF2-40B4-BE49-F238E27FC236}">
                    <a16:creationId xmlns:a16="http://schemas.microsoft.com/office/drawing/2014/main" id="{654A52FF-07B9-44CB-8A79-8583A502A800}"/>
                  </a:ext>
                </a:extLst>
              </p:cNvPr>
              <p:cNvSpPr txBox="1"/>
              <p:nvPr/>
            </p:nvSpPr>
            <p:spPr>
              <a:xfrm>
                <a:off x="3540765" y="3966505"/>
                <a:ext cx="1188720" cy="285394"/>
              </a:xfrm>
              <a:prstGeom prst="rect">
                <a:avLst/>
              </a:prstGeom>
              <a:noFill/>
            </p:spPr>
            <p:txBody>
              <a:bodyPr wrap="square">
                <a:spAutoFit/>
              </a:bodyPr>
              <a:lstStyle/>
              <a:p>
                <a:r>
                  <a:rPr lang="en-US" sz="1600" i="1"/>
                  <a:t>Shift Left</a:t>
                </a:r>
              </a:p>
            </p:txBody>
          </p:sp>
          <p:grpSp>
            <p:nvGrpSpPr>
              <p:cNvPr id="11" name="Group 10">
                <a:extLst>
                  <a:ext uri="{FF2B5EF4-FFF2-40B4-BE49-F238E27FC236}">
                    <a16:creationId xmlns:a16="http://schemas.microsoft.com/office/drawing/2014/main" id="{6241D3A9-FED9-4BB6-B2D4-BD24D5394CAB}"/>
                  </a:ext>
                </a:extLst>
              </p:cNvPr>
              <p:cNvGrpSpPr/>
              <p:nvPr/>
            </p:nvGrpSpPr>
            <p:grpSpPr>
              <a:xfrm>
                <a:off x="2796579" y="4347198"/>
                <a:ext cx="6388700" cy="1554480"/>
                <a:chOff x="2662961" y="984337"/>
                <a:chExt cx="6388700" cy="1554480"/>
              </a:xfrm>
            </p:grpSpPr>
            <p:sp>
              <p:nvSpPr>
                <p:cNvPr id="26" name="Oval 25">
                  <a:extLst>
                    <a:ext uri="{FF2B5EF4-FFF2-40B4-BE49-F238E27FC236}">
                      <a16:creationId xmlns:a16="http://schemas.microsoft.com/office/drawing/2014/main" id="{3B4E8786-8E68-4075-B141-2D3E27E4942B}"/>
                    </a:ext>
                  </a:extLst>
                </p:cNvPr>
                <p:cNvSpPr/>
                <p:nvPr/>
              </p:nvSpPr>
              <p:spPr>
                <a:xfrm>
                  <a:off x="2662961"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7" name="Oval 26">
                  <a:extLst>
                    <a:ext uri="{FF2B5EF4-FFF2-40B4-BE49-F238E27FC236}">
                      <a16:creationId xmlns:a16="http://schemas.microsoft.com/office/drawing/2014/main" id="{AB1D53BB-3A9F-427C-969F-8A687F1D6793}"/>
                    </a:ext>
                  </a:extLst>
                </p:cNvPr>
                <p:cNvSpPr/>
                <p:nvPr/>
              </p:nvSpPr>
              <p:spPr>
                <a:xfrm>
                  <a:off x="3468664"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8" name="Oval 27">
                  <a:extLst>
                    <a:ext uri="{FF2B5EF4-FFF2-40B4-BE49-F238E27FC236}">
                      <a16:creationId xmlns:a16="http://schemas.microsoft.com/office/drawing/2014/main" id="{F01EF7E7-96D2-4F25-BC96-D5540CF443D6}"/>
                    </a:ext>
                  </a:extLst>
                </p:cNvPr>
                <p:cNvSpPr/>
                <p:nvPr/>
              </p:nvSpPr>
              <p:spPr>
                <a:xfrm>
                  <a:off x="4274367"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Oval 28">
                  <a:extLst>
                    <a:ext uri="{FF2B5EF4-FFF2-40B4-BE49-F238E27FC236}">
                      <a16:creationId xmlns:a16="http://schemas.microsoft.com/office/drawing/2014/main" id="{9F612E96-E1C2-4A95-B495-F2745B00BEEC}"/>
                    </a:ext>
                  </a:extLst>
                </p:cNvPr>
                <p:cNvSpPr/>
                <p:nvPr/>
              </p:nvSpPr>
              <p:spPr>
                <a:xfrm>
                  <a:off x="5080070"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0" name="Oval 29">
                  <a:extLst>
                    <a:ext uri="{FF2B5EF4-FFF2-40B4-BE49-F238E27FC236}">
                      <a16:creationId xmlns:a16="http://schemas.microsoft.com/office/drawing/2014/main" id="{ACA83221-71B0-4518-BCD1-A37860175149}"/>
                    </a:ext>
                  </a:extLst>
                </p:cNvPr>
                <p:cNvSpPr/>
                <p:nvPr/>
              </p:nvSpPr>
              <p:spPr>
                <a:xfrm>
                  <a:off x="5885773"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Oval 30">
                  <a:extLst>
                    <a:ext uri="{FF2B5EF4-FFF2-40B4-BE49-F238E27FC236}">
                      <a16:creationId xmlns:a16="http://schemas.microsoft.com/office/drawing/2014/main" id="{39D12799-AC93-46C3-8478-24DC10F9DFDB}"/>
                    </a:ext>
                  </a:extLst>
                </p:cNvPr>
                <p:cNvSpPr/>
                <p:nvPr/>
              </p:nvSpPr>
              <p:spPr>
                <a:xfrm>
                  <a:off x="6691476"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Oval 31">
                  <a:extLst>
                    <a:ext uri="{FF2B5EF4-FFF2-40B4-BE49-F238E27FC236}">
                      <a16:creationId xmlns:a16="http://schemas.microsoft.com/office/drawing/2014/main" id="{F841973B-4F22-4551-9764-3EDD488E41EB}"/>
                    </a:ext>
                  </a:extLst>
                </p:cNvPr>
                <p:cNvSpPr/>
                <p:nvPr/>
              </p:nvSpPr>
              <p:spPr>
                <a:xfrm>
                  <a:off x="7497181" y="984337"/>
                  <a:ext cx="1554480" cy="1554480"/>
                </a:xfrm>
                <a:prstGeom prst="ellipse">
                  <a:avLst/>
                </a:prstGeom>
                <a:solidFill>
                  <a:srgbClr val="243A5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2" name="TextBox 11">
                <a:extLst>
                  <a:ext uri="{FF2B5EF4-FFF2-40B4-BE49-F238E27FC236}">
                    <a16:creationId xmlns:a16="http://schemas.microsoft.com/office/drawing/2014/main" id="{E66E631D-94BD-4294-9642-D75F13AE6A85}"/>
                  </a:ext>
                </a:extLst>
              </p:cNvPr>
              <p:cNvSpPr txBox="1"/>
              <p:nvPr/>
            </p:nvSpPr>
            <p:spPr>
              <a:xfrm>
                <a:off x="7161539" y="3960646"/>
                <a:ext cx="1188720" cy="285394"/>
              </a:xfrm>
              <a:prstGeom prst="rect">
                <a:avLst/>
              </a:prstGeom>
              <a:noFill/>
            </p:spPr>
            <p:txBody>
              <a:bodyPr wrap="square">
                <a:spAutoFit/>
              </a:bodyPr>
              <a:lstStyle/>
              <a:p>
                <a:r>
                  <a:rPr lang="en-US" sz="1600" i="1"/>
                  <a:t>Shift Right</a:t>
                </a:r>
              </a:p>
            </p:txBody>
          </p:sp>
          <p:sp>
            <p:nvSpPr>
              <p:cNvPr id="13" name="TextBox 12">
                <a:extLst>
                  <a:ext uri="{FF2B5EF4-FFF2-40B4-BE49-F238E27FC236}">
                    <a16:creationId xmlns:a16="http://schemas.microsoft.com/office/drawing/2014/main" id="{5AC8A563-5514-4B3E-9F69-0004732331B4}"/>
                  </a:ext>
                </a:extLst>
              </p:cNvPr>
              <p:cNvSpPr txBox="1"/>
              <p:nvPr/>
            </p:nvSpPr>
            <p:spPr>
              <a:xfrm rot="20076300">
                <a:off x="2941921" y="4635260"/>
                <a:ext cx="789793" cy="259450"/>
              </a:xfrm>
              <a:prstGeom prst="rect">
                <a:avLst/>
              </a:prstGeom>
              <a:noFill/>
            </p:spPr>
            <p:txBody>
              <a:bodyPr wrap="square">
                <a:spAutoFit/>
              </a:bodyPr>
              <a:lstStyle/>
              <a:p>
                <a:r>
                  <a:rPr lang="en-US" sz="1400">
                    <a:effectLst/>
                    <a:latin typeface="Calibri" panose="020F0502020204030204" pitchFamily="34" charset="0"/>
                    <a:ea typeface="Times New Roman" panose="02020603050405020304" pitchFamily="18" charset="0"/>
                  </a:rPr>
                  <a:t>BVTs</a:t>
                </a:r>
                <a:endParaRPr lang="en-US" sz="1400"/>
              </a:p>
            </p:txBody>
          </p:sp>
          <p:sp>
            <p:nvSpPr>
              <p:cNvPr id="14" name="TextBox 13">
                <a:extLst>
                  <a:ext uri="{FF2B5EF4-FFF2-40B4-BE49-F238E27FC236}">
                    <a16:creationId xmlns:a16="http://schemas.microsoft.com/office/drawing/2014/main" id="{6DFDBAE8-8C03-40E8-8122-8CC5BF2AD252}"/>
                  </a:ext>
                </a:extLst>
              </p:cNvPr>
              <p:cNvSpPr txBox="1"/>
              <p:nvPr/>
            </p:nvSpPr>
            <p:spPr>
              <a:xfrm rot="466043">
                <a:off x="3226557" y="5363184"/>
                <a:ext cx="584513" cy="259450"/>
              </a:xfrm>
              <a:prstGeom prst="rect">
                <a:avLst/>
              </a:prstGeom>
              <a:noFill/>
            </p:spPr>
            <p:txBody>
              <a:bodyPr wrap="square">
                <a:spAutoFit/>
              </a:bodyPr>
              <a:lstStyle/>
              <a:p>
                <a:r>
                  <a:rPr lang="en-US" sz="1400">
                    <a:effectLst/>
                    <a:latin typeface="Calibri" panose="020F0502020204030204" pitchFamily="34" charset="0"/>
                    <a:ea typeface="Times New Roman" panose="02020603050405020304" pitchFamily="18" charset="0"/>
                  </a:rPr>
                  <a:t>unit</a:t>
                </a:r>
                <a:endParaRPr lang="en-US" sz="1600"/>
              </a:p>
            </p:txBody>
          </p:sp>
          <p:sp>
            <p:nvSpPr>
              <p:cNvPr id="15" name="TextBox 14">
                <a:extLst>
                  <a:ext uri="{FF2B5EF4-FFF2-40B4-BE49-F238E27FC236}">
                    <a16:creationId xmlns:a16="http://schemas.microsoft.com/office/drawing/2014/main" id="{A4BEB9E2-339D-4554-80B1-207B1DB2CC33}"/>
                  </a:ext>
                </a:extLst>
              </p:cNvPr>
              <p:cNvSpPr txBox="1"/>
              <p:nvPr/>
            </p:nvSpPr>
            <p:spPr>
              <a:xfrm rot="223519">
                <a:off x="3238990" y="5023271"/>
                <a:ext cx="1054777" cy="259450"/>
              </a:xfrm>
              <a:prstGeom prst="rect">
                <a:avLst/>
              </a:prstGeom>
              <a:noFill/>
            </p:spPr>
            <p:txBody>
              <a:bodyPr wrap="square">
                <a:spAutoFit/>
              </a:bodyPr>
              <a:lstStyle/>
              <a:p>
                <a:r>
                  <a:rPr lang="en-US" sz="1400">
                    <a:effectLst/>
                    <a:latin typeface="Calibri" panose="020F0502020204030204" pitchFamily="34" charset="0"/>
                    <a:ea typeface="Times New Roman" panose="02020603050405020304" pitchFamily="18" charset="0"/>
                  </a:rPr>
                  <a:t>functional</a:t>
                </a:r>
                <a:endParaRPr lang="en-US" sz="1400"/>
              </a:p>
            </p:txBody>
          </p:sp>
          <p:sp>
            <p:nvSpPr>
              <p:cNvPr id="16" name="TextBox 15">
                <a:extLst>
                  <a:ext uri="{FF2B5EF4-FFF2-40B4-BE49-F238E27FC236}">
                    <a16:creationId xmlns:a16="http://schemas.microsoft.com/office/drawing/2014/main" id="{9407AFAE-C092-4A53-AC7F-EB1128CD0400}"/>
                  </a:ext>
                </a:extLst>
              </p:cNvPr>
              <p:cNvSpPr txBox="1"/>
              <p:nvPr/>
            </p:nvSpPr>
            <p:spPr>
              <a:xfrm rot="21267827">
                <a:off x="3779775" y="4580916"/>
                <a:ext cx="1800520" cy="285394"/>
              </a:xfrm>
              <a:prstGeom prst="rect">
                <a:avLst/>
              </a:prstGeom>
              <a:noFill/>
            </p:spPr>
            <p:txBody>
              <a:bodyPr wrap="square">
                <a:spAutoFit/>
              </a:bodyPr>
              <a:lstStyle/>
              <a:p>
                <a:r>
                  <a:rPr lang="en-US" sz="1600" b="1">
                    <a:effectLst/>
                    <a:latin typeface="Calibri" panose="020F0502020204030204" pitchFamily="34" charset="0"/>
                    <a:ea typeface="Times New Roman" panose="02020603050405020304" pitchFamily="18" charset="0"/>
                  </a:rPr>
                  <a:t>integration</a:t>
                </a:r>
                <a:endParaRPr lang="en-US" sz="1600" b="1"/>
              </a:p>
            </p:txBody>
          </p:sp>
          <p:sp>
            <p:nvSpPr>
              <p:cNvPr id="17" name="TextBox 16">
                <a:extLst>
                  <a:ext uri="{FF2B5EF4-FFF2-40B4-BE49-F238E27FC236}">
                    <a16:creationId xmlns:a16="http://schemas.microsoft.com/office/drawing/2014/main" id="{73451058-FF65-49CB-BFA9-06351E996B0C}"/>
                  </a:ext>
                </a:extLst>
              </p:cNvPr>
              <p:cNvSpPr txBox="1"/>
              <p:nvPr/>
            </p:nvSpPr>
            <p:spPr>
              <a:xfrm>
                <a:off x="4602099" y="5332944"/>
                <a:ext cx="1809427" cy="285394"/>
              </a:xfrm>
              <a:prstGeom prst="rect">
                <a:avLst/>
              </a:prstGeom>
              <a:noFill/>
            </p:spPr>
            <p:txBody>
              <a:bodyPr wrap="square">
                <a:spAutoFit/>
              </a:bodyPr>
              <a:lstStyle/>
              <a:p>
                <a:r>
                  <a:rPr lang="en-US" sz="1600" b="1">
                    <a:effectLst/>
                    <a:latin typeface="Calibri" panose="020F0502020204030204" pitchFamily="34" charset="0"/>
                    <a:ea typeface="Times New Roman" panose="02020603050405020304" pitchFamily="18" charset="0"/>
                  </a:rPr>
                  <a:t>stress + long haul</a:t>
                </a:r>
                <a:endParaRPr lang="en-US" sz="1600" b="1"/>
              </a:p>
            </p:txBody>
          </p:sp>
          <p:sp>
            <p:nvSpPr>
              <p:cNvPr id="18" name="TextBox 17">
                <a:extLst>
                  <a:ext uri="{FF2B5EF4-FFF2-40B4-BE49-F238E27FC236}">
                    <a16:creationId xmlns:a16="http://schemas.microsoft.com/office/drawing/2014/main" id="{797DB19C-D03F-49CB-8215-C8CB108EEA60}"/>
                  </a:ext>
                </a:extLst>
              </p:cNvPr>
              <p:cNvSpPr txBox="1"/>
              <p:nvPr/>
            </p:nvSpPr>
            <p:spPr>
              <a:xfrm>
                <a:off x="5109626" y="4610864"/>
                <a:ext cx="1497262" cy="259450"/>
              </a:xfrm>
              <a:prstGeom prst="rect">
                <a:avLst/>
              </a:prstGeom>
              <a:noFill/>
            </p:spPr>
            <p:txBody>
              <a:bodyPr wrap="square">
                <a:spAutoFit/>
              </a:bodyPr>
              <a:lstStyle/>
              <a:p>
                <a:r>
                  <a:rPr lang="en-US" sz="1400" b="1"/>
                  <a:t>perf</a:t>
                </a:r>
                <a:r>
                  <a:rPr lang="en-US" sz="1400"/>
                  <a:t> </a:t>
                </a:r>
                <a:r>
                  <a:rPr lang="en-US" sz="1400" b="1"/>
                  <a:t>benchmarks</a:t>
                </a:r>
              </a:p>
            </p:txBody>
          </p:sp>
          <p:sp>
            <p:nvSpPr>
              <p:cNvPr id="19" name="TextBox 18">
                <a:extLst>
                  <a:ext uri="{FF2B5EF4-FFF2-40B4-BE49-F238E27FC236}">
                    <a16:creationId xmlns:a16="http://schemas.microsoft.com/office/drawing/2014/main" id="{96658712-EC6C-4834-BF81-C2ED2B71E6A5}"/>
                  </a:ext>
                </a:extLst>
              </p:cNvPr>
              <p:cNvSpPr txBox="1"/>
              <p:nvPr/>
            </p:nvSpPr>
            <p:spPr>
              <a:xfrm rot="489223">
                <a:off x="6314767" y="4589656"/>
                <a:ext cx="1615044" cy="233505"/>
              </a:xfrm>
              <a:prstGeom prst="rect">
                <a:avLst/>
              </a:prstGeom>
              <a:noFill/>
            </p:spPr>
            <p:txBody>
              <a:bodyPr wrap="square">
                <a:spAutoFit/>
              </a:bodyPr>
              <a:lstStyle/>
              <a:p>
                <a:r>
                  <a:rPr lang="en-US" sz="1200" b="1"/>
                  <a:t>diverted traffic</a:t>
                </a:r>
              </a:p>
            </p:txBody>
          </p:sp>
          <p:sp>
            <p:nvSpPr>
              <p:cNvPr id="20" name="TextBox 19">
                <a:extLst>
                  <a:ext uri="{FF2B5EF4-FFF2-40B4-BE49-F238E27FC236}">
                    <a16:creationId xmlns:a16="http://schemas.microsoft.com/office/drawing/2014/main" id="{2C717935-4470-4336-A5A6-C92931F520E4}"/>
                  </a:ext>
                </a:extLst>
              </p:cNvPr>
              <p:cNvSpPr txBox="1"/>
              <p:nvPr/>
            </p:nvSpPr>
            <p:spPr>
              <a:xfrm rot="267017">
                <a:off x="7491307" y="5541949"/>
                <a:ext cx="2218271" cy="233505"/>
              </a:xfrm>
              <a:prstGeom prst="rect">
                <a:avLst/>
              </a:prstGeom>
              <a:noFill/>
            </p:spPr>
            <p:txBody>
              <a:bodyPr wrap="square">
                <a:spAutoFit/>
              </a:bodyPr>
              <a:lstStyle/>
              <a:p>
                <a:r>
                  <a:rPr lang="en-US" sz="1200"/>
                  <a:t>production validation</a:t>
                </a:r>
              </a:p>
            </p:txBody>
          </p:sp>
          <p:sp>
            <p:nvSpPr>
              <p:cNvPr id="21" name="TextBox 20">
                <a:extLst>
                  <a:ext uri="{FF2B5EF4-FFF2-40B4-BE49-F238E27FC236}">
                    <a16:creationId xmlns:a16="http://schemas.microsoft.com/office/drawing/2014/main" id="{C42C658C-4D76-406F-B515-E6B6B1BD2EDC}"/>
                  </a:ext>
                </a:extLst>
              </p:cNvPr>
              <p:cNvSpPr txBox="1"/>
              <p:nvPr/>
            </p:nvSpPr>
            <p:spPr>
              <a:xfrm>
                <a:off x="7968734" y="4577245"/>
                <a:ext cx="1193470" cy="285394"/>
              </a:xfrm>
              <a:prstGeom prst="rect">
                <a:avLst/>
              </a:prstGeom>
              <a:noFill/>
            </p:spPr>
            <p:txBody>
              <a:bodyPr wrap="square">
                <a:spAutoFit/>
              </a:bodyPr>
              <a:lstStyle/>
              <a:p>
                <a:r>
                  <a:rPr lang="en-US" sz="1600" b="1"/>
                  <a:t>Game Day</a:t>
                </a:r>
              </a:p>
            </p:txBody>
          </p:sp>
          <p:sp>
            <p:nvSpPr>
              <p:cNvPr id="22" name="TextBox 21">
                <a:extLst>
                  <a:ext uri="{FF2B5EF4-FFF2-40B4-BE49-F238E27FC236}">
                    <a16:creationId xmlns:a16="http://schemas.microsoft.com/office/drawing/2014/main" id="{5E8CA0F0-616B-486C-B40A-42715E92C826}"/>
                  </a:ext>
                </a:extLst>
              </p:cNvPr>
              <p:cNvSpPr txBox="1"/>
              <p:nvPr/>
            </p:nvSpPr>
            <p:spPr>
              <a:xfrm rot="21023672">
                <a:off x="7834120" y="5176082"/>
                <a:ext cx="1389413" cy="259450"/>
              </a:xfrm>
              <a:prstGeom prst="rect">
                <a:avLst/>
              </a:prstGeom>
              <a:noFill/>
            </p:spPr>
            <p:txBody>
              <a:bodyPr wrap="square">
                <a:spAutoFit/>
              </a:bodyPr>
              <a:lstStyle/>
              <a:p>
                <a:r>
                  <a:rPr lang="en-US" sz="1400" b="1"/>
                  <a:t>error budget</a:t>
                </a:r>
              </a:p>
            </p:txBody>
          </p:sp>
          <p:sp>
            <p:nvSpPr>
              <p:cNvPr id="23" name="TextBox 22">
                <a:extLst>
                  <a:ext uri="{FF2B5EF4-FFF2-40B4-BE49-F238E27FC236}">
                    <a16:creationId xmlns:a16="http://schemas.microsoft.com/office/drawing/2014/main" id="{CC9F4CB5-3BCD-49A9-9917-C63F1E6C09F4}"/>
                  </a:ext>
                </a:extLst>
              </p:cNvPr>
              <p:cNvSpPr txBox="1"/>
              <p:nvPr/>
            </p:nvSpPr>
            <p:spPr>
              <a:xfrm>
                <a:off x="7190497" y="4891394"/>
                <a:ext cx="1211821" cy="285394"/>
              </a:xfrm>
              <a:prstGeom prst="rect">
                <a:avLst/>
              </a:prstGeom>
              <a:noFill/>
            </p:spPr>
            <p:txBody>
              <a:bodyPr wrap="square">
                <a:spAutoFit/>
              </a:bodyPr>
              <a:lstStyle/>
              <a:p>
                <a:r>
                  <a:rPr lang="en-US" sz="1600" b="1"/>
                  <a:t>BCDR drills</a:t>
                </a:r>
              </a:p>
            </p:txBody>
          </p:sp>
          <p:sp>
            <p:nvSpPr>
              <p:cNvPr id="24" name="TextBox 23">
                <a:extLst>
                  <a:ext uri="{FF2B5EF4-FFF2-40B4-BE49-F238E27FC236}">
                    <a16:creationId xmlns:a16="http://schemas.microsoft.com/office/drawing/2014/main" id="{D8D546D8-7460-4586-9E1E-11DDD290C49D}"/>
                  </a:ext>
                </a:extLst>
              </p:cNvPr>
              <p:cNvSpPr txBox="1"/>
              <p:nvPr/>
            </p:nvSpPr>
            <p:spPr>
              <a:xfrm>
                <a:off x="4358746" y="5005631"/>
                <a:ext cx="798013" cy="285394"/>
              </a:xfrm>
              <a:prstGeom prst="rect">
                <a:avLst/>
              </a:prstGeom>
              <a:noFill/>
            </p:spPr>
            <p:txBody>
              <a:bodyPr wrap="square">
                <a:spAutoFit/>
              </a:bodyPr>
              <a:lstStyle/>
              <a:p>
                <a:r>
                  <a:rPr lang="en-US" sz="1600" b="1"/>
                  <a:t>Load</a:t>
                </a:r>
                <a:endParaRPr lang="en-US" sz="1400" b="1"/>
              </a:p>
            </p:txBody>
          </p:sp>
          <p:sp>
            <p:nvSpPr>
              <p:cNvPr id="25" name="TextBox 24">
                <a:extLst>
                  <a:ext uri="{FF2B5EF4-FFF2-40B4-BE49-F238E27FC236}">
                    <a16:creationId xmlns:a16="http://schemas.microsoft.com/office/drawing/2014/main" id="{8420D252-874D-4BE3-B66A-C47E5258C7B8}"/>
                  </a:ext>
                </a:extLst>
              </p:cNvPr>
              <p:cNvSpPr txBox="1"/>
              <p:nvPr/>
            </p:nvSpPr>
            <p:spPr>
              <a:xfrm rot="20788076">
                <a:off x="6356787" y="5108596"/>
                <a:ext cx="1029552" cy="285394"/>
              </a:xfrm>
              <a:prstGeom prst="rect">
                <a:avLst/>
              </a:prstGeom>
              <a:noFill/>
            </p:spPr>
            <p:txBody>
              <a:bodyPr wrap="square">
                <a:spAutoFit/>
              </a:bodyPr>
              <a:lstStyle/>
              <a:p>
                <a:r>
                  <a:rPr lang="en-US" sz="1600" b="1"/>
                  <a:t>HA drills</a:t>
                </a:r>
              </a:p>
            </p:txBody>
          </p:sp>
        </p:grpSp>
        <p:sp>
          <p:nvSpPr>
            <p:cNvPr id="7" name="TextBox 6">
              <a:extLst>
                <a:ext uri="{FF2B5EF4-FFF2-40B4-BE49-F238E27FC236}">
                  <a16:creationId xmlns:a16="http://schemas.microsoft.com/office/drawing/2014/main" id="{CF48DF77-2628-4ED8-A8FE-2A9C14053770}"/>
                </a:ext>
              </a:extLst>
            </p:cNvPr>
            <p:cNvSpPr txBox="1"/>
            <p:nvPr/>
          </p:nvSpPr>
          <p:spPr>
            <a:xfrm rot="610996">
              <a:off x="4854493" y="1353906"/>
              <a:ext cx="1494209" cy="233505"/>
            </a:xfrm>
            <a:prstGeom prst="rect">
              <a:avLst/>
            </a:prstGeom>
            <a:noFill/>
          </p:spPr>
          <p:txBody>
            <a:bodyPr wrap="square">
              <a:spAutoFit/>
            </a:bodyPr>
            <a:lstStyle/>
            <a:p>
              <a:r>
                <a:rPr lang="en-US" sz="1200"/>
                <a:t>capacity planning</a:t>
              </a:r>
            </a:p>
          </p:txBody>
        </p:sp>
      </p:grpSp>
    </p:spTree>
    <p:extLst>
      <p:ext uri="{BB962C8B-B14F-4D97-AF65-F5344CB8AC3E}">
        <p14:creationId xmlns:p14="http://schemas.microsoft.com/office/powerpoint/2010/main" val="349799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553560-A77F-43B2-A8B3-838FE102F455}"/>
              </a:ext>
            </a:extLst>
          </p:cNvPr>
          <p:cNvSpPr>
            <a:spLocks noGrp="1"/>
          </p:cNvSpPr>
          <p:nvPr>
            <p:ph type="subTitle" idx="27"/>
          </p:nvPr>
        </p:nvSpPr>
        <p:spPr>
          <a:xfrm>
            <a:off x="874767" y="1740390"/>
            <a:ext cx="4464534" cy="2216075"/>
          </a:xfrm>
        </p:spPr>
        <p:txBody>
          <a:bodyPr>
            <a:noAutofit/>
          </a:bodyPr>
          <a:lstStyle/>
          <a:p>
            <a:pPr>
              <a:lnSpc>
                <a:spcPts val="4980"/>
              </a:lnSpc>
            </a:pPr>
            <a:r>
              <a:rPr lang="en-US" sz="4400">
                <a:latin typeface="Segoe UI Semibold" panose="020B0502040204020203" pitchFamily="34" charset="0"/>
                <a:cs typeface="Segoe UI Semibold" panose="020B0502040204020203" pitchFamily="34" charset="0"/>
              </a:rPr>
              <a:t>Measure, understand, improve, and maintain </a:t>
            </a:r>
            <a:r>
              <a:rPr lang="en-US" sz="4400">
                <a:solidFill>
                  <a:srgbClr val="0078D4"/>
                </a:solidFill>
                <a:latin typeface="Segoe UI Semibold" panose="020B0502040204020203" pitchFamily="34" charset="0"/>
                <a:cs typeface="Segoe UI Semibold" panose="020B0502040204020203" pitchFamily="34" charset="0"/>
              </a:rPr>
              <a:t>product resilience</a:t>
            </a:r>
          </a:p>
        </p:txBody>
      </p:sp>
      <p:sp>
        <p:nvSpPr>
          <p:cNvPr id="6" name="Rectangle 5">
            <a:extLst>
              <a:ext uri="{FF2B5EF4-FFF2-40B4-BE49-F238E27FC236}">
                <a16:creationId xmlns:a16="http://schemas.microsoft.com/office/drawing/2014/main" id="{A708C9A3-7025-5B4E-B585-DAE0FE48040D}"/>
              </a:ext>
            </a:extLst>
          </p:cNvPr>
          <p:cNvSpPr/>
          <p:nvPr/>
        </p:nvSpPr>
        <p:spPr>
          <a:xfrm flipH="1">
            <a:off x="5882147" y="897043"/>
            <a:ext cx="90996" cy="5246512"/>
          </a:xfrm>
          <a:prstGeom prst="rect">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0C5E6319-AA80-4243-94DB-441077DD16F2}"/>
              </a:ext>
            </a:extLst>
          </p:cNvPr>
          <p:cNvSpPr/>
          <p:nvPr/>
        </p:nvSpPr>
        <p:spPr>
          <a:xfrm>
            <a:off x="6637656" y="920620"/>
            <a:ext cx="5043355" cy="5016758"/>
          </a:xfrm>
          <a:prstGeom prst="rect">
            <a:avLst/>
          </a:prstGeom>
        </p:spPr>
        <p:txBody>
          <a:bodyPr wrap="square">
            <a:spAutoFit/>
          </a:bodyPr>
          <a:lstStyle/>
          <a:p>
            <a:pPr lvl="0" defTabSz="914132">
              <a:spcBef>
                <a:spcPts val="1200"/>
              </a:spcBef>
              <a:spcAft>
                <a:spcPts val="600"/>
              </a:spcAft>
              <a:buClr>
                <a:srgbClr val="E9E9E9"/>
              </a:buClr>
              <a:buSzPct val="120000"/>
            </a:pPr>
            <a:r>
              <a:rPr lang="en-US" sz="2000" b="1">
                <a:latin typeface="Segoe UI Semibold" panose="020B0502040204020203" pitchFamily="34" charset="0"/>
                <a:cs typeface="Segoe UI Semibold" panose="020B0502040204020203" pitchFamily="34" charset="0"/>
              </a:rPr>
              <a:t>Fully managed service for </a:t>
            </a:r>
            <a:r>
              <a:rPr lang="en-US" sz="2000" b="1">
                <a:solidFill>
                  <a:srgbClr val="0078D4"/>
                </a:solidFill>
                <a:latin typeface="Segoe UI Semibold" panose="020B0502040204020203" pitchFamily="34" charset="0"/>
                <a:cs typeface="Segoe UI Semibold" panose="020B0502040204020203" pitchFamily="34" charset="0"/>
              </a:rPr>
              <a:t>building resilience</a:t>
            </a:r>
            <a:r>
              <a:rPr lang="en-US" sz="2000" b="1">
                <a:latin typeface="Segoe UI Semibold" panose="020B0502040204020203" pitchFamily="34" charset="0"/>
                <a:cs typeface="Segoe UI Semibold" panose="020B0502040204020203" pitchFamily="34" charset="0"/>
              </a:rPr>
              <a:t> into your Azure services</a:t>
            </a:r>
          </a:p>
          <a:p>
            <a:pPr lvl="0" defTabSz="914132">
              <a:spcBef>
                <a:spcPts val="1200"/>
              </a:spcBef>
              <a:spcAft>
                <a:spcPts val="600"/>
              </a:spcAft>
              <a:buClr>
                <a:srgbClr val="E9E9E9"/>
              </a:buClr>
              <a:buSzPct val="120000"/>
            </a:pPr>
            <a:r>
              <a:rPr lang="en-US" sz="2000" b="1">
                <a:solidFill>
                  <a:srgbClr val="0078D4"/>
                </a:solidFill>
                <a:latin typeface="Segoe UI Semibold" panose="020B0502040204020203" pitchFamily="34" charset="0"/>
                <a:cs typeface="Segoe UI Semibold" panose="020B0502040204020203" pitchFamily="34" charset="0"/>
              </a:rPr>
              <a:t>Deeply integrated into Azure</a:t>
            </a:r>
            <a:r>
              <a:rPr lang="en-US" sz="2000" b="1">
                <a:latin typeface="Segoe UI Semibold" panose="020B0502040204020203" pitchFamily="34" charset="0"/>
                <a:cs typeface="Segoe UI Semibold" panose="020B0502040204020203" pitchFamily="34" charset="0"/>
              </a:rPr>
              <a:t>, including Azure Resource Manager, Azure Monitor, and Azure Active Directory.</a:t>
            </a:r>
          </a:p>
          <a:p>
            <a:pPr lvl="0" defTabSz="914132">
              <a:spcBef>
                <a:spcPts val="1200"/>
              </a:spcBef>
              <a:spcAft>
                <a:spcPts val="600"/>
              </a:spcAft>
              <a:buClr>
                <a:srgbClr val="E9E9E9"/>
              </a:buClr>
              <a:buSzPct val="120000"/>
            </a:pPr>
            <a:r>
              <a:rPr lang="en-US" sz="2000" b="1">
                <a:solidFill>
                  <a:srgbClr val="0078D4"/>
                </a:solidFill>
                <a:latin typeface="Segoe UI Semibold" panose="020B0502040204020203" pitchFamily="34" charset="0"/>
                <a:cs typeface="Segoe UI Semibold" panose="020B0502040204020203" pitchFamily="34" charset="0"/>
              </a:rPr>
              <a:t>Expanding library </a:t>
            </a:r>
            <a:r>
              <a:rPr lang="en-US" sz="2000" b="1">
                <a:latin typeface="Segoe UI Semibold" panose="020B0502040204020203" pitchFamily="34" charset="0"/>
                <a:cs typeface="Segoe UI Semibold" panose="020B0502040204020203" pitchFamily="34" charset="0"/>
              </a:rPr>
              <a:t>of faults for</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common Azure service issues</a:t>
            </a:r>
          </a:p>
          <a:p>
            <a:pPr lvl="0" defTabSz="914132">
              <a:spcBef>
                <a:spcPts val="1200"/>
              </a:spcBef>
              <a:spcAft>
                <a:spcPts val="600"/>
              </a:spcAft>
              <a:buClr>
                <a:srgbClr val="E9E9E9"/>
              </a:buClr>
              <a:buSzPct val="120000"/>
            </a:pPr>
            <a:r>
              <a:rPr lang="en-US" sz="2000" b="1">
                <a:solidFill>
                  <a:srgbClr val="0078D4"/>
                </a:solidFill>
                <a:latin typeface="Segoe UI Semibold" panose="020B0502040204020203" pitchFamily="34" charset="0"/>
                <a:cs typeface="Segoe UI Semibold" panose="020B0502040204020203" pitchFamily="34" charset="0"/>
              </a:rPr>
              <a:t>Simulation </a:t>
            </a:r>
            <a:r>
              <a:rPr lang="en-US" sz="2000" b="1">
                <a:latin typeface="Segoe UI Semibold" panose="020B0502040204020203" pitchFamily="34" charset="0"/>
                <a:cs typeface="Segoe UI Semibold" panose="020B0502040204020203" pitchFamily="34" charset="0"/>
              </a:rPr>
              <a:t>of real-world scenarios using orchestrated parallel and sequential</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fault injection</a:t>
            </a:r>
          </a:p>
          <a:p>
            <a:pPr lvl="0" defTabSz="914132">
              <a:spcBef>
                <a:spcPts val="1200"/>
              </a:spcBef>
              <a:spcAft>
                <a:spcPts val="600"/>
              </a:spcAft>
              <a:buClr>
                <a:srgbClr val="E9E9E9"/>
              </a:buClr>
              <a:buSzPct val="120000"/>
            </a:pPr>
            <a:r>
              <a:rPr lang="en-US" sz="2000" b="1">
                <a:solidFill>
                  <a:srgbClr val="0078D4"/>
                </a:solidFill>
                <a:latin typeface="Segoe UI Semibold" panose="020B0502040204020203" pitchFamily="34" charset="0"/>
                <a:cs typeface="Segoe UI Semibold" panose="020B0502040204020203" pitchFamily="34" charset="0"/>
              </a:rPr>
              <a:t>Stop and roll back experiments</a:t>
            </a:r>
            <a:br>
              <a:rPr lang="en-US" sz="2000" b="1">
                <a:solidFill>
                  <a:srgbClr val="0078D4"/>
                </a:solidFill>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to safeguard fault injection from</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causing outages</a:t>
            </a:r>
          </a:p>
        </p:txBody>
      </p:sp>
    </p:spTree>
    <p:extLst>
      <p:ext uri="{BB962C8B-B14F-4D97-AF65-F5344CB8AC3E}">
        <p14:creationId xmlns:p14="http://schemas.microsoft.com/office/powerpoint/2010/main" val="191232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00B5B72-8A9B-4232-BCEF-683EE454F658}"/>
              </a:ext>
            </a:extLst>
          </p:cNvPr>
          <p:cNvSpPr>
            <a:spLocks noGrp="1"/>
          </p:cNvSpPr>
          <p:nvPr>
            <p:ph type="title"/>
          </p:nvPr>
        </p:nvSpPr>
        <p:spPr>
          <a:xfrm>
            <a:off x="457200" y="457200"/>
            <a:ext cx="11277599" cy="594360"/>
          </a:xfrm>
        </p:spPr>
        <p:txBody>
          <a:bodyPr anchor="t">
            <a:normAutofit/>
          </a:bodyPr>
          <a:lstStyle/>
          <a:p>
            <a:r>
              <a:rPr lang="en-US" sz="4100"/>
              <a:t>Azure Chaos Studio</a:t>
            </a:r>
          </a:p>
        </p:txBody>
      </p:sp>
      <p:sp>
        <p:nvSpPr>
          <p:cNvPr id="2" name="Subtitle 1">
            <a:extLst>
              <a:ext uri="{FF2B5EF4-FFF2-40B4-BE49-F238E27FC236}">
                <a16:creationId xmlns:a16="http://schemas.microsoft.com/office/drawing/2014/main" id="{19553560-A77F-43B2-A8B3-838FE102F455}"/>
              </a:ext>
            </a:extLst>
          </p:cNvPr>
          <p:cNvSpPr>
            <a:spLocks noGrp="1"/>
          </p:cNvSpPr>
          <p:nvPr>
            <p:ph type="subTitle" idx="27"/>
          </p:nvPr>
        </p:nvSpPr>
        <p:spPr>
          <a:xfrm>
            <a:off x="457200" y="1051560"/>
            <a:ext cx="11277600" cy="515441"/>
          </a:xfrm>
        </p:spPr>
        <p:txBody>
          <a:bodyPr>
            <a:normAutofit/>
          </a:bodyPr>
          <a:lstStyle/>
          <a:p>
            <a:r>
              <a:rPr lang="en-US" b="0">
                <a:latin typeface="Segoe UI Light" panose="020B0502040204020203" pitchFamily="34" charset="0"/>
                <a:cs typeface="Segoe UI Light" panose="020B0502040204020203" pitchFamily="34" charset="0"/>
              </a:rPr>
              <a:t>Measure, understand, improve, and maintain product resilience</a:t>
            </a:r>
          </a:p>
        </p:txBody>
      </p:sp>
      <p:sp>
        <p:nvSpPr>
          <p:cNvPr id="10" name="Content Placeholder 9">
            <a:extLst>
              <a:ext uri="{FF2B5EF4-FFF2-40B4-BE49-F238E27FC236}">
                <a16:creationId xmlns:a16="http://schemas.microsoft.com/office/drawing/2014/main" id="{CCF3FD49-1517-4796-9484-AA4BC1210641}"/>
              </a:ext>
            </a:extLst>
          </p:cNvPr>
          <p:cNvSpPr>
            <a:spLocks noGrp="1"/>
          </p:cNvSpPr>
          <p:nvPr>
            <p:ph idx="33"/>
          </p:nvPr>
        </p:nvSpPr>
        <p:spPr>
          <a:xfrm>
            <a:off x="465152" y="1645920"/>
            <a:ext cx="5050882" cy="4735027"/>
          </a:xfrm>
        </p:spPr>
        <p:txBody>
          <a:bodyPr wrap="square">
            <a:normAutofit/>
          </a:bodyPr>
          <a:lstStyle/>
          <a:p>
            <a:pPr>
              <a:lnSpc>
                <a:spcPct val="100000"/>
              </a:lnSpc>
            </a:pPr>
            <a:r>
              <a:rPr lang="en-US" sz="2000" b="0">
                <a:solidFill>
                  <a:srgbClr val="0078D4"/>
                </a:solidFill>
                <a:latin typeface="Segoe UI Light" panose="020B0502040204020203" pitchFamily="34" charset="0"/>
                <a:cs typeface="Segoe UI Light" panose="020B0502040204020203" pitchFamily="34" charset="0"/>
              </a:rPr>
              <a:t>Fully managed service </a:t>
            </a:r>
            <a:r>
              <a:rPr lang="en-US" sz="2000" b="0">
                <a:latin typeface="Segoe UI Light" panose="020B0502040204020203" pitchFamily="34" charset="0"/>
                <a:cs typeface="Segoe UI Light" panose="020B0502040204020203" pitchFamily="34" charset="0"/>
              </a:rPr>
              <a:t>for building resilience into your Azure services</a:t>
            </a:r>
          </a:p>
          <a:p>
            <a:pPr>
              <a:lnSpc>
                <a:spcPct val="100000"/>
              </a:lnSpc>
            </a:pPr>
            <a:r>
              <a:rPr lang="en-US" sz="2000" b="0">
                <a:solidFill>
                  <a:srgbClr val="0078D4"/>
                </a:solidFill>
                <a:latin typeface="Segoe UI Light" panose="020B0502040204020203" pitchFamily="34" charset="0"/>
                <a:cs typeface="Segoe UI Light" panose="020B0502040204020203" pitchFamily="34" charset="0"/>
              </a:rPr>
              <a:t>Deeply integrated into Azure</a:t>
            </a:r>
            <a:r>
              <a:rPr lang="en-US" sz="2000" b="0">
                <a:latin typeface="Segoe UI Light" panose="020B0502040204020203" pitchFamily="34" charset="0"/>
                <a:cs typeface="Segoe UI Light" panose="020B0502040204020203" pitchFamily="34" charset="0"/>
              </a:rPr>
              <a:t>, including Azure Resource Manager, Azure Monitor, and Azure Active Directory</a:t>
            </a:r>
          </a:p>
          <a:p>
            <a:pPr>
              <a:lnSpc>
                <a:spcPct val="100000"/>
              </a:lnSpc>
            </a:pPr>
            <a:r>
              <a:rPr lang="en-US" sz="2000" b="0">
                <a:solidFill>
                  <a:srgbClr val="0078D4"/>
                </a:solidFill>
                <a:latin typeface="Segoe UI Light" panose="020B0502040204020203" pitchFamily="34" charset="0"/>
                <a:cs typeface="Segoe UI Light" panose="020B0502040204020203" pitchFamily="34" charset="0"/>
              </a:rPr>
              <a:t>Expanding library of faults </a:t>
            </a:r>
            <a:r>
              <a:rPr lang="en-US" sz="2000" b="0">
                <a:latin typeface="Segoe UI Light" panose="020B0502040204020203" pitchFamily="34" charset="0"/>
                <a:cs typeface="Segoe UI Light" panose="020B0502040204020203" pitchFamily="34" charset="0"/>
              </a:rPr>
              <a:t>for common Azure service issues</a:t>
            </a:r>
          </a:p>
          <a:p>
            <a:pPr>
              <a:lnSpc>
                <a:spcPct val="100000"/>
              </a:lnSpc>
            </a:pPr>
            <a:r>
              <a:rPr lang="en-US" sz="2000" b="0">
                <a:solidFill>
                  <a:srgbClr val="0078D4"/>
                </a:solidFill>
                <a:latin typeface="Segoe UI Light" panose="020B0502040204020203" pitchFamily="34" charset="0"/>
                <a:cs typeface="Segoe UI Light" panose="020B0502040204020203" pitchFamily="34" charset="0"/>
              </a:rPr>
              <a:t>Simulation of real-world scenarios </a:t>
            </a:r>
            <a:r>
              <a:rPr lang="en-US" sz="2000" b="0">
                <a:latin typeface="Segoe UI Light" panose="020B0502040204020203" pitchFamily="34" charset="0"/>
                <a:cs typeface="Segoe UI Light" panose="020B0502040204020203" pitchFamily="34" charset="0"/>
              </a:rPr>
              <a:t>using orchestrated parallel and sequential fault injection</a:t>
            </a:r>
          </a:p>
          <a:p>
            <a:pPr>
              <a:lnSpc>
                <a:spcPct val="100000"/>
              </a:lnSpc>
            </a:pPr>
            <a:r>
              <a:rPr lang="en-US" sz="2000" b="0">
                <a:latin typeface="Segoe UI Light" panose="020B0502040204020203" pitchFamily="34" charset="0"/>
                <a:cs typeface="Segoe UI Light" panose="020B0502040204020203" pitchFamily="34" charset="0"/>
              </a:rPr>
              <a:t>Stop and roll back experiments to </a:t>
            </a:r>
            <a:r>
              <a:rPr lang="en-US" sz="2000" b="0">
                <a:solidFill>
                  <a:srgbClr val="0078D4"/>
                </a:solidFill>
                <a:latin typeface="Segoe UI Light" panose="020B0502040204020203" pitchFamily="34" charset="0"/>
                <a:cs typeface="Segoe UI Light" panose="020B0502040204020203" pitchFamily="34" charset="0"/>
              </a:rPr>
              <a:t>safeguard fault injection from causing outages</a:t>
            </a:r>
          </a:p>
        </p:txBody>
      </p:sp>
      <p:pic>
        <p:nvPicPr>
          <p:cNvPr id="4" name="Picture 3" descr="Diagram showing Portal UI and Rest API with an arrow pointing to the Chaos resource provider. Fault library with an error pointing to experiments which has an arrow pointing to chaos resource provider. An arrow points out of chaos resource provider and splits to two arrows, one labeled service direct and pointed to service infrastructure and the other labeled agent-based and pointed to chaos agent.">
            <a:extLst>
              <a:ext uri="{FF2B5EF4-FFF2-40B4-BE49-F238E27FC236}">
                <a16:creationId xmlns:a16="http://schemas.microsoft.com/office/drawing/2014/main" id="{41E7D587-2901-4DA1-A6F0-C4D9DBFFA9DA}"/>
              </a:ext>
            </a:extLst>
          </p:cNvPr>
          <p:cNvPicPr>
            <a:picLocks noChangeAspect="1"/>
          </p:cNvPicPr>
          <p:nvPr/>
        </p:nvPicPr>
        <p:blipFill>
          <a:blip r:embed="rId3"/>
          <a:stretch>
            <a:fillRect/>
          </a:stretch>
        </p:blipFill>
        <p:spPr>
          <a:xfrm>
            <a:off x="5634222" y="2194890"/>
            <a:ext cx="6360283" cy="2963851"/>
          </a:xfrm>
          <a:prstGeom prst="rect">
            <a:avLst/>
          </a:prstGeom>
        </p:spPr>
      </p:pic>
    </p:spTree>
    <p:extLst>
      <p:ext uri="{BB962C8B-B14F-4D97-AF65-F5344CB8AC3E}">
        <p14:creationId xmlns:p14="http://schemas.microsoft.com/office/powerpoint/2010/main" val="428842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56F99B16-C414-6B46-8B92-749E67E8F7E6}"/>
              </a:ext>
            </a:extLst>
          </p:cNvPr>
          <p:cNvGrpSpPr/>
          <p:nvPr/>
        </p:nvGrpSpPr>
        <p:grpSpPr>
          <a:xfrm>
            <a:off x="486147" y="1213757"/>
            <a:ext cx="11191130" cy="5185975"/>
            <a:chOff x="500435" y="1085170"/>
            <a:chExt cx="11191130" cy="5185975"/>
          </a:xfrm>
        </p:grpSpPr>
        <p:sp>
          <p:nvSpPr>
            <p:cNvPr id="30" name="Rectangle 29">
              <a:extLst>
                <a:ext uri="{FF2B5EF4-FFF2-40B4-BE49-F238E27FC236}">
                  <a16:creationId xmlns:a16="http://schemas.microsoft.com/office/drawing/2014/main" id="{4F3FC64A-2A18-8244-8D2B-7211EB851236}"/>
                </a:ext>
              </a:extLst>
            </p:cNvPr>
            <p:cNvSpPr/>
            <p:nvPr/>
          </p:nvSpPr>
          <p:spPr>
            <a:xfrm>
              <a:off x="1010135" y="3879848"/>
              <a:ext cx="4189130" cy="751115"/>
            </a:xfrm>
            <a:prstGeom prst="rect">
              <a:avLst/>
            </a:prstGeom>
            <a:solidFill>
              <a:schemeClr val="bg1">
                <a:lumMod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1"/>
                </a:solidFill>
              </a:endParaRPr>
            </a:p>
          </p:txBody>
        </p:sp>
        <p:grpSp>
          <p:nvGrpSpPr>
            <p:cNvPr id="19" name="Group 18">
              <a:extLst>
                <a:ext uri="{FF2B5EF4-FFF2-40B4-BE49-F238E27FC236}">
                  <a16:creationId xmlns:a16="http://schemas.microsoft.com/office/drawing/2014/main" id="{506C41C4-76BC-A245-AFD7-1F83BDD4C464}"/>
                </a:ext>
              </a:extLst>
            </p:cNvPr>
            <p:cNvGrpSpPr/>
            <p:nvPr/>
          </p:nvGrpSpPr>
          <p:grpSpPr>
            <a:xfrm>
              <a:off x="1525639" y="1926318"/>
              <a:ext cx="2932347" cy="754743"/>
              <a:chOff x="1600475" y="1669143"/>
              <a:chExt cx="2932347" cy="754743"/>
            </a:xfrm>
          </p:grpSpPr>
          <p:sp>
            <p:nvSpPr>
              <p:cNvPr id="17" name="Rectangle 16">
                <a:extLst>
                  <a:ext uri="{FF2B5EF4-FFF2-40B4-BE49-F238E27FC236}">
                    <a16:creationId xmlns:a16="http://schemas.microsoft.com/office/drawing/2014/main" id="{F15A080C-349D-1A46-8E98-BCC11D7DE575}"/>
                  </a:ext>
                </a:extLst>
              </p:cNvPr>
              <p:cNvSpPr/>
              <p:nvPr/>
            </p:nvSpPr>
            <p:spPr>
              <a:xfrm>
                <a:off x="1828339" y="1815340"/>
                <a:ext cx="2293718" cy="608546"/>
              </a:xfrm>
              <a:prstGeom prst="rect">
                <a:avLst/>
              </a:prstGeom>
              <a:noFill/>
              <a:ln w="19050">
                <a:solidFill>
                  <a:srgbClr val="0078D4"/>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1EF4FDA-C969-B04B-82D4-E34520C9542A}"/>
                  </a:ext>
                </a:extLst>
              </p:cNvPr>
              <p:cNvSpPr/>
              <p:nvPr/>
            </p:nvSpPr>
            <p:spPr>
              <a:xfrm>
                <a:off x="1600475" y="1669143"/>
                <a:ext cx="2932347" cy="49348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
                </a:r>
              </a:p>
            </p:txBody>
          </p:sp>
        </p:grpSp>
        <p:grpSp>
          <p:nvGrpSpPr>
            <p:cNvPr id="15" name="Group 14">
              <a:extLst>
                <a:ext uri="{FF2B5EF4-FFF2-40B4-BE49-F238E27FC236}">
                  <a16:creationId xmlns:a16="http://schemas.microsoft.com/office/drawing/2014/main" id="{D28E1F3A-79A9-0A41-941F-828DECF90CE0}"/>
                </a:ext>
              </a:extLst>
            </p:cNvPr>
            <p:cNvGrpSpPr/>
            <p:nvPr/>
          </p:nvGrpSpPr>
          <p:grpSpPr>
            <a:xfrm>
              <a:off x="897247" y="1796642"/>
              <a:ext cx="4189130" cy="751115"/>
              <a:chOff x="500435" y="2749731"/>
              <a:chExt cx="4189130" cy="751115"/>
            </a:xfrm>
          </p:grpSpPr>
          <p:sp>
            <p:nvSpPr>
              <p:cNvPr id="6" name="Rectangle 5">
                <a:extLst>
                  <a:ext uri="{FF2B5EF4-FFF2-40B4-BE49-F238E27FC236}">
                    <a16:creationId xmlns:a16="http://schemas.microsoft.com/office/drawing/2014/main" id="{C215B5EC-948C-8A40-9D61-8CA3E203FC5C}"/>
                  </a:ext>
                </a:extLst>
              </p:cNvPr>
              <p:cNvSpPr/>
              <p:nvPr/>
            </p:nvSpPr>
            <p:spPr>
              <a:xfrm>
                <a:off x="500435" y="2749731"/>
                <a:ext cx="1900736"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Portal UI</a:t>
                </a:r>
              </a:p>
            </p:txBody>
          </p:sp>
          <p:sp>
            <p:nvSpPr>
              <p:cNvPr id="7" name="Rectangle 6">
                <a:extLst>
                  <a:ext uri="{FF2B5EF4-FFF2-40B4-BE49-F238E27FC236}">
                    <a16:creationId xmlns:a16="http://schemas.microsoft.com/office/drawing/2014/main" id="{F0EA2F3D-42E6-7849-A6B7-3F59F1C14B7A}"/>
                  </a:ext>
                </a:extLst>
              </p:cNvPr>
              <p:cNvSpPr/>
              <p:nvPr/>
            </p:nvSpPr>
            <p:spPr>
              <a:xfrm>
                <a:off x="2788829" y="2749731"/>
                <a:ext cx="1900736"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REST API</a:t>
                </a:r>
              </a:p>
            </p:txBody>
          </p:sp>
        </p:grpSp>
        <p:sp>
          <p:nvSpPr>
            <p:cNvPr id="8" name="Rectangle 7">
              <a:extLst>
                <a:ext uri="{FF2B5EF4-FFF2-40B4-BE49-F238E27FC236}">
                  <a16:creationId xmlns:a16="http://schemas.microsoft.com/office/drawing/2014/main" id="{35E8FF04-38B7-B642-BAA7-5458E7497715}"/>
                </a:ext>
              </a:extLst>
            </p:cNvPr>
            <p:cNvSpPr/>
            <p:nvPr/>
          </p:nvSpPr>
          <p:spPr>
            <a:xfrm>
              <a:off x="897247" y="2894689"/>
              <a:ext cx="4189130"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Chaos resource provider</a:t>
              </a:r>
            </a:p>
          </p:txBody>
        </p:sp>
        <p:sp>
          <p:nvSpPr>
            <p:cNvPr id="9" name="Rectangle 8">
              <a:extLst>
                <a:ext uri="{FF2B5EF4-FFF2-40B4-BE49-F238E27FC236}">
                  <a16:creationId xmlns:a16="http://schemas.microsoft.com/office/drawing/2014/main" id="{996D4416-F9BE-284E-8910-1F1C8CD228FA}"/>
                </a:ext>
              </a:extLst>
            </p:cNvPr>
            <p:cNvSpPr/>
            <p:nvPr/>
          </p:nvSpPr>
          <p:spPr>
            <a:xfrm>
              <a:off x="897247" y="3992736"/>
              <a:ext cx="4189130"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Experiments</a:t>
              </a:r>
            </a:p>
          </p:txBody>
        </p:sp>
        <p:sp>
          <p:nvSpPr>
            <p:cNvPr id="10" name="Rectangle 9">
              <a:extLst>
                <a:ext uri="{FF2B5EF4-FFF2-40B4-BE49-F238E27FC236}">
                  <a16:creationId xmlns:a16="http://schemas.microsoft.com/office/drawing/2014/main" id="{017E97AE-AB7A-7A4C-85B1-F081BC4E0A0E}"/>
                </a:ext>
              </a:extLst>
            </p:cNvPr>
            <p:cNvSpPr/>
            <p:nvPr/>
          </p:nvSpPr>
          <p:spPr>
            <a:xfrm>
              <a:off x="897247" y="5090784"/>
              <a:ext cx="4189130"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Fault library</a:t>
              </a:r>
            </a:p>
          </p:txBody>
        </p:sp>
        <p:sp>
          <p:nvSpPr>
            <p:cNvPr id="11" name="Rectangle 10">
              <a:extLst>
                <a:ext uri="{FF2B5EF4-FFF2-40B4-BE49-F238E27FC236}">
                  <a16:creationId xmlns:a16="http://schemas.microsoft.com/office/drawing/2014/main" id="{D74BA73E-5F5A-7D48-8697-A8B1034A6DE4}"/>
                </a:ext>
              </a:extLst>
            </p:cNvPr>
            <p:cNvSpPr/>
            <p:nvPr/>
          </p:nvSpPr>
          <p:spPr>
            <a:xfrm>
              <a:off x="8628470" y="2033021"/>
              <a:ext cx="2637554" cy="751115"/>
            </a:xfrm>
            <a:prstGeom prst="rect">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Service code</a:t>
              </a:r>
            </a:p>
          </p:txBody>
        </p:sp>
        <p:sp>
          <p:nvSpPr>
            <p:cNvPr id="12" name="Rectangle 11">
              <a:extLst>
                <a:ext uri="{FF2B5EF4-FFF2-40B4-BE49-F238E27FC236}">
                  <a16:creationId xmlns:a16="http://schemas.microsoft.com/office/drawing/2014/main" id="{D14B99D0-5999-884F-8E75-EBC29550D876}"/>
                </a:ext>
              </a:extLst>
            </p:cNvPr>
            <p:cNvSpPr/>
            <p:nvPr/>
          </p:nvSpPr>
          <p:spPr>
            <a:xfrm>
              <a:off x="8628470" y="3094072"/>
              <a:ext cx="2637554" cy="2407138"/>
            </a:xfrm>
            <a:prstGeom prst="rect">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bIns="1280160" rtlCol="0" anchor="ctr"/>
            <a:lstStyle/>
            <a:p>
              <a:pPr algn="ctr"/>
              <a:r>
                <a:rPr lang="en-US" sz="2000">
                  <a:solidFill>
                    <a:schemeClr val="bg1"/>
                  </a:solidFill>
                </a:rPr>
                <a:t>Service</a:t>
              </a:r>
              <a:br>
                <a:rPr lang="en-US" sz="2000">
                  <a:solidFill>
                    <a:schemeClr val="bg1"/>
                  </a:solidFill>
                </a:rPr>
              </a:br>
              <a:r>
                <a:rPr lang="en-US" sz="2000">
                  <a:solidFill>
                    <a:schemeClr val="bg1"/>
                  </a:solidFill>
                </a:rPr>
                <a:t>infrastructure</a:t>
              </a:r>
            </a:p>
          </p:txBody>
        </p:sp>
        <p:sp>
          <p:nvSpPr>
            <p:cNvPr id="13" name="Rectangle 12">
              <a:extLst>
                <a:ext uri="{FF2B5EF4-FFF2-40B4-BE49-F238E27FC236}">
                  <a16:creationId xmlns:a16="http://schemas.microsoft.com/office/drawing/2014/main" id="{4D606A95-7769-5446-91BF-B5F27C7C7561}"/>
                </a:ext>
              </a:extLst>
            </p:cNvPr>
            <p:cNvSpPr/>
            <p:nvPr/>
          </p:nvSpPr>
          <p:spPr>
            <a:xfrm>
              <a:off x="9028339" y="4305958"/>
              <a:ext cx="1837817" cy="751115"/>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Chaos agent</a:t>
              </a:r>
            </a:p>
          </p:txBody>
        </p:sp>
        <p:sp>
          <p:nvSpPr>
            <p:cNvPr id="14" name="Rectangle 13">
              <a:extLst>
                <a:ext uri="{FF2B5EF4-FFF2-40B4-BE49-F238E27FC236}">
                  <a16:creationId xmlns:a16="http://schemas.microsoft.com/office/drawing/2014/main" id="{2D7B6885-CBB3-4F46-9EC2-A43B75998191}"/>
                </a:ext>
              </a:extLst>
            </p:cNvPr>
            <p:cNvSpPr/>
            <p:nvPr/>
          </p:nvSpPr>
          <p:spPr>
            <a:xfrm>
              <a:off x="500435" y="1343025"/>
              <a:ext cx="4982754" cy="4928120"/>
            </a:xfrm>
            <a:prstGeom prst="rect">
              <a:avLst/>
            </a:prstGeom>
            <a:noFill/>
            <a:ln w="19050">
              <a:solidFill>
                <a:srgbClr val="0078D4"/>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844C70-F3F7-E341-84C1-4FDFF2DA7B2A}"/>
                </a:ext>
              </a:extLst>
            </p:cNvPr>
            <p:cNvSpPr/>
            <p:nvPr/>
          </p:nvSpPr>
          <p:spPr>
            <a:xfrm>
              <a:off x="1431526" y="1085170"/>
              <a:ext cx="3120572" cy="49348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bg1"/>
                  </a:solidFill>
                </a:rPr>
                <a:t>Azure Chaos Studio</a:t>
              </a:r>
            </a:p>
          </p:txBody>
        </p:sp>
        <p:sp>
          <p:nvSpPr>
            <p:cNvPr id="25" name="Down Arrow 24">
              <a:extLst>
                <a:ext uri="{FF2B5EF4-FFF2-40B4-BE49-F238E27FC236}">
                  <a16:creationId xmlns:a16="http://schemas.microsoft.com/office/drawing/2014/main" id="{AC2E2CA9-A5F1-0E44-BDC5-63BD5652C0AC}"/>
                </a:ext>
              </a:extLst>
            </p:cNvPr>
            <p:cNvSpPr/>
            <p:nvPr/>
          </p:nvSpPr>
          <p:spPr>
            <a:xfrm>
              <a:off x="2862780" y="2683729"/>
              <a:ext cx="258065" cy="39551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B95B7FFD-40F5-8D4F-AED9-00620437BCD6}"/>
                </a:ext>
              </a:extLst>
            </p:cNvPr>
            <p:cNvSpPr/>
            <p:nvPr/>
          </p:nvSpPr>
          <p:spPr>
            <a:xfrm rot="10800000">
              <a:off x="2862780" y="3599399"/>
              <a:ext cx="258065" cy="39551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2B01386F-20A9-3546-835D-F5240228AF82}"/>
                </a:ext>
              </a:extLst>
            </p:cNvPr>
            <p:cNvSpPr/>
            <p:nvPr/>
          </p:nvSpPr>
          <p:spPr>
            <a:xfrm rot="10800000">
              <a:off x="2862780" y="4696679"/>
              <a:ext cx="258065" cy="39551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BE0C139-D954-174A-9405-70AC2BF7810E}"/>
                </a:ext>
              </a:extLst>
            </p:cNvPr>
            <p:cNvSpPr/>
            <p:nvPr/>
          </p:nvSpPr>
          <p:spPr>
            <a:xfrm>
              <a:off x="8202930" y="1757851"/>
              <a:ext cx="3488635" cy="4126230"/>
            </a:xfrm>
            <a:prstGeom prst="rect">
              <a:avLst/>
            </a:prstGeom>
            <a:noFill/>
            <a:ln w="19050">
              <a:solidFill>
                <a:srgbClr val="50E6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C4950C-8225-244E-B3CB-DD1E15D7DE06}"/>
                </a:ext>
              </a:extLst>
            </p:cNvPr>
            <p:cNvSpPr/>
            <p:nvPr/>
          </p:nvSpPr>
          <p:spPr>
            <a:xfrm>
              <a:off x="8628470" y="1499996"/>
              <a:ext cx="2637554" cy="49348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bg1"/>
                  </a:solidFill>
                </a:rPr>
                <a:t>Your application</a:t>
              </a:r>
            </a:p>
          </p:txBody>
        </p:sp>
        <p:cxnSp>
          <p:nvCxnSpPr>
            <p:cNvPr id="31" name="Elbow Connector 30">
              <a:extLst>
                <a:ext uri="{FF2B5EF4-FFF2-40B4-BE49-F238E27FC236}">
                  <a16:creationId xmlns:a16="http://schemas.microsoft.com/office/drawing/2014/main" id="{F291F966-27A0-CC45-8773-57F413F11E9F}"/>
                </a:ext>
              </a:extLst>
            </p:cNvPr>
            <p:cNvCxnSpPr>
              <a:cxnSpLocks/>
              <a:stCxn id="8" idx="3"/>
              <a:endCxn id="13" idx="1"/>
            </p:cNvCxnSpPr>
            <p:nvPr/>
          </p:nvCxnSpPr>
          <p:spPr>
            <a:xfrm>
              <a:off x="5086377" y="3270247"/>
              <a:ext cx="3941962" cy="1411269"/>
            </a:xfrm>
            <a:prstGeom prst="bentConnector3">
              <a:avLst>
                <a:gd name="adj1" fmla="val 25354"/>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9C9DDA-AD14-3A47-9DD5-9F96C74AD099}"/>
                </a:ext>
              </a:extLst>
            </p:cNvPr>
            <p:cNvCxnSpPr>
              <a:cxnSpLocks/>
              <a:endCxn id="35" idx="2"/>
            </p:cNvCxnSpPr>
            <p:nvPr/>
          </p:nvCxnSpPr>
          <p:spPr>
            <a:xfrm>
              <a:off x="6096000" y="3866493"/>
              <a:ext cx="2928958"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5" name="Down Arrow 34">
              <a:extLst>
                <a:ext uri="{FF2B5EF4-FFF2-40B4-BE49-F238E27FC236}">
                  <a16:creationId xmlns:a16="http://schemas.microsoft.com/office/drawing/2014/main" id="{54281423-974B-CF41-9AD9-9E72413541AB}"/>
                </a:ext>
              </a:extLst>
            </p:cNvPr>
            <p:cNvSpPr/>
            <p:nvPr/>
          </p:nvSpPr>
          <p:spPr>
            <a:xfrm rot="16200000">
              <a:off x="8764182" y="3734750"/>
              <a:ext cx="258065" cy="26348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792A4530-0A76-564A-A52E-82BD9F6F9F9F}"/>
                </a:ext>
              </a:extLst>
            </p:cNvPr>
            <p:cNvSpPr/>
            <p:nvPr/>
          </p:nvSpPr>
          <p:spPr>
            <a:xfrm rot="16200000">
              <a:off x="8764182" y="4550236"/>
              <a:ext cx="258065" cy="26348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615041E-29B3-754D-95F1-20B93465F7BF}"/>
                </a:ext>
              </a:extLst>
            </p:cNvPr>
            <p:cNvSpPr/>
            <p:nvPr/>
          </p:nvSpPr>
          <p:spPr>
            <a:xfrm>
              <a:off x="6156248" y="3439820"/>
              <a:ext cx="1736822" cy="400110"/>
            </a:xfrm>
            <a:prstGeom prst="rect">
              <a:avLst/>
            </a:prstGeom>
          </p:spPr>
          <p:txBody>
            <a:bodyPr wrap="none">
              <a:spAutoFit/>
            </a:bodyPr>
            <a:lstStyle/>
            <a:p>
              <a:r>
                <a:rPr lang="en-US" sz="2000">
                  <a:solidFill>
                    <a:srgbClr val="0078D4"/>
                  </a:solidFill>
                </a:rPr>
                <a:t>Service-direct</a:t>
              </a:r>
              <a:endParaRPr lang="en-US">
                <a:solidFill>
                  <a:srgbClr val="0078D4"/>
                </a:solidFill>
              </a:endParaRPr>
            </a:p>
          </p:txBody>
        </p:sp>
        <p:sp>
          <p:nvSpPr>
            <p:cNvPr id="44" name="Rectangle 43">
              <a:extLst>
                <a:ext uri="{FF2B5EF4-FFF2-40B4-BE49-F238E27FC236}">
                  <a16:creationId xmlns:a16="http://schemas.microsoft.com/office/drawing/2014/main" id="{BF1BFAEF-2BC6-4D42-9AD2-A79A3AF428D4}"/>
                </a:ext>
              </a:extLst>
            </p:cNvPr>
            <p:cNvSpPr/>
            <p:nvPr/>
          </p:nvSpPr>
          <p:spPr>
            <a:xfrm>
              <a:off x="6156248" y="4213476"/>
              <a:ext cx="1627433" cy="400110"/>
            </a:xfrm>
            <a:prstGeom prst="rect">
              <a:avLst/>
            </a:prstGeom>
          </p:spPr>
          <p:txBody>
            <a:bodyPr wrap="none">
              <a:spAutoFit/>
            </a:bodyPr>
            <a:lstStyle/>
            <a:p>
              <a:r>
                <a:rPr lang="en-US" sz="2000">
                  <a:solidFill>
                    <a:srgbClr val="0078D4"/>
                  </a:solidFill>
                </a:rPr>
                <a:t>Agent-based</a:t>
              </a:r>
              <a:endParaRPr lang="en-US">
                <a:solidFill>
                  <a:srgbClr val="0078D4"/>
                </a:solidFill>
              </a:endParaRPr>
            </a:p>
          </p:txBody>
        </p:sp>
      </p:grpSp>
      <p:sp>
        <p:nvSpPr>
          <p:cNvPr id="47" name="Title 1">
            <a:extLst>
              <a:ext uri="{FF2B5EF4-FFF2-40B4-BE49-F238E27FC236}">
                <a16:creationId xmlns:a16="http://schemas.microsoft.com/office/drawing/2014/main" id="{6BB3B167-6DCA-9949-8AE0-D31822617D8A}"/>
              </a:ext>
            </a:extLst>
          </p:cNvPr>
          <p:cNvSpPr>
            <a:spLocks noGrp="1"/>
          </p:cNvSpPr>
          <p:nvPr>
            <p:ph type="title"/>
          </p:nvPr>
        </p:nvSpPr>
        <p:spPr>
          <a:xfrm>
            <a:off x="3800061" y="269787"/>
            <a:ext cx="4591878" cy="568820"/>
          </a:xfrm>
        </p:spPr>
        <p:txBody>
          <a:bodyPr>
            <a:noAutofit/>
          </a:bodyPr>
          <a:lstStyle/>
          <a:p>
            <a:pPr algn="ctr"/>
            <a:r>
              <a:rPr lang="en-US" dirty="0">
                <a:solidFill>
                  <a:srgbClr val="FF0000"/>
                </a:solidFill>
              </a:rPr>
              <a:t>Azure Chaos Studio</a:t>
            </a:r>
            <a:endParaRPr lang="en-US" b="0" dirty="0">
              <a:solidFill>
                <a:srgbClr val="FF0000"/>
              </a:solidFill>
              <a:latin typeface="Segoe UI" panose="020B0502040204020203" pitchFamily="34" charset="0"/>
              <a:cs typeface="Segoe UI" panose="020B0502040204020203" pitchFamily="34" charset="0"/>
            </a:endParaRPr>
          </a:p>
        </p:txBody>
      </p:sp>
      <p:pic>
        <p:nvPicPr>
          <p:cNvPr id="4" name="Picture 3" descr="Diagram showing Portal UI and Rest API with an arrow pointing to the Chaos resource provider. Fault library with an error pointing to experiments which has an arrow pointing to chaos resource provider. An arrow points out of chaos resource provider and splits to two arrows, one labeled service direct and pointed to service infrastructure and the other labeled agent-based and pointed to chaos agent.">
            <a:extLst>
              <a:ext uri="{FF2B5EF4-FFF2-40B4-BE49-F238E27FC236}">
                <a16:creationId xmlns:a16="http://schemas.microsoft.com/office/drawing/2014/main" id="{41E7D587-2901-4DA1-A6F0-C4D9DBFFA9DA}"/>
              </a:ext>
            </a:extLst>
          </p:cNvPr>
          <p:cNvPicPr>
            <a:picLocks noChangeAspect="1"/>
          </p:cNvPicPr>
          <p:nvPr/>
        </p:nvPicPr>
        <p:blipFill>
          <a:blip r:embed="rId3"/>
          <a:stretch>
            <a:fillRect/>
          </a:stretch>
        </p:blipFill>
        <p:spPr>
          <a:xfrm>
            <a:off x="-1546051" y="-1997068"/>
            <a:ext cx="3778077" cy="1760559"/>
          </a:xfrm>
          <a:prstGeom prst="rect">
            <a:avLst/>
          </a:prstGeom>
        </p:spPr>
      </p:pic>
    </p:spTree>
    <p:extLst>
      <p:ext uri="{BB962C8B-B14F-4D97-AF65-F5344CB8AC3E}">
        <p14:creationId xmlns:p14="http://schemas.microsoft.com/office/powerpoint/2010/main" val="149311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00B5B72-8A9B-4232-BCEF-683EE454F658}"/>
              </a:ext>
            </a:extLst>
          </p:cNvPr>
          <p:cNvSpPr>
            <a:spLocks noGrp="1"/>
          </p:cNvSpPr>
          <p:nvPr>
            <p:ph type="title"/>
          </p:nvPr>
        </p:nvSpPr>
        <p:spPr>
          <a:xfrm>
            <a:off x="665164" y="2110865"/>
            <a:ext cx="5590491" cy="1560666"/>
          </a:xfrm>
        </p:spPr>
        <p:txBody>
          <a:bodyPr anchor="t">
            <a:noAutofit/>
          </a:bodyPr>
          <a:lstStyle/>
          <a:p>
            <a:pPr>
              <a:lnSpc>
                <a:spcPts val="6100"/>
              </a:lnSpc>
            </a:pPr>
            <a:r>
              <a:rPr lang="en-US" sz="6000" dirty="0">
                <a:solidFill>
                  <a:srgbClr val="0078D4"/>
                </a:solidFill>
                <a:latin typeface="Segoe UI Semibold" panose="020B0502040204020203" pitchFamily="34" charset="0"/>
                <a:cs typeface="Segoe UI Semibold" panose="020B0502040204020203" pitchFamily="34" charset="0"/>
              </a:rPr>
              <a:t>Chaos Experiments</a:t>
            </a:r>
          </a:p>
        </p:txBody>
      </p:sp>
      <p:sp>
        <p:nvSpPr>
          <p:cNvPr id="2" name="Subtitle 1">
            <a:extLst>
              <a:ext uri="{FF2B5EF4-FFF2-40B4-BE49-F238E27FC236}">
                <a16:creationId xmlns:a16="http://schemas.microsoft.com/office/drawing/2014/main" id="{19553560-A77F-43B2-A8B3-838FE102F455}"/>
              </a:ext>
            </a:extLst>
          </p:cNvPr>
          <p:cNvSpPr>
            <a:spLocks noGrp="1"/>
          </p:cNvSpPr>
          <p:nvPr>
            <p:ph type="subTitle" idx="27"/>
          </p:nvPr>
        </p:nvSpPr>
        <p:spPr>
          <a:xfrm>
            <a:off x="665164" y="3796069"/>
            <a:ext cx="5387291" cy="976021"/>
          </a:xfrm>
        </p:spPr>
        <p:txBody>
          <a:bodyPr>
            <a:noAutofit/>
          </a:bodyPr>
          <a:lstStyle/>
          <a:p>
            <a:r>
              <a:rPr lang="en-US" sz="2800">
                <a:latin typeface="Segoe UI Semibold" panose="020B0502040204020203" pitchFamily="34" charset="0"/>
                <a:cs typeface="Segoe UI Semibold" panose="020B0502040204020203" pitchFamily="34" charset="0"/>
              </a:rPr>
              <a:t>Orchestrated scenarios of faults applied to resource targets</a:t>
            </a:r>
          </a:p>
        </p:txBody>
      </p:sp>
      <p:sp>
        <p:nvSpPr>
          <p:cNvPr id="10" name="Content Placeholder 9">
            <a:extLst>
              <a:ext uri="{FF2B5EF4-FFF2-40B4-BE49-F238E27FC236}">
                <a16:creationId xmlns:a16="http://schemas.microsoft.com/office/drawing/2014/main" id="{CCF3FD49-1517-4796-9484-AA4BC1210641}"/>
              </a:ext>
            </a:extLst>
          </p:cNvPr>
          <p:cNvSpPr>
            <a:spLocks noGrp="1"/>
          </p:cNvSpPr>
          <p:nvPr>
            <p:ph idx="33"/>
          </p:nvPr>
        </p:nvSpPr>
        <p:spPr>
          <a:xfrm>
            <a:off x="7118697" y="1626123"/>
            <a:ext cx="4317143" cy="3547693"/>
          </a:xfrm>
        </p:spPr>
        <p:txBody>
          <a:bodyPr wrap="square">
            <a:normAutofit/>
          </a:bodyPr>
          <a:lstStyle/>
          <a:p>
            <a:pPr>
              <a:lnSpc>
                <a:spcPct val="100000"/>
              </a:lnSpc>
            </a:pPr>
            <a:r>
              <a:rPr lang="en-US" sz="2000" b="1">
                <a:solidFill>
                  <a:srgbClr val="0078D4"/>
                </a:solidFill>
                <a:latin typeface="Segoe UI Semibold" panose="020B0502040204020203" pitchFamily="34" charset="0"/>
                <a:cs typeface="Segoe UI Semibold" panose="020B0502040204020203" pitchFamily="34" charset="0"/>
              </a:rPr>
              <a:t>Steps</a:t>
            </a:r>
            <a:r>
              <a:rPr lang="en-US" sz="2000" b="1">
                <a:latin typeface="Segoe UI Semibold" panose="020B0502040204020203" pitchFamily="34" charset="0"/>
                <a:cs typeface="Segoe UI Semibold" panose="020B0502040204020203" pitchFamily="34" charset="0"/>
              </a:rPr>
              <a:t> run sequentially</a:t>
            </a:r>
          </a:p>
          <a:p>
            <a:pPr>
              <a:lnSpc>
                <a:spcPct val="100000"/>
              </a:lnSpc>
            </a:pPr>
            <a:r>
              <a:rPr lang="en-US" sz="2000" b="1">
                <a:solidFill>
                  <a:srgbClr val="0078D4"/>
                </a:solidFill>
                <a:latin typeface="Segoe UI Semibold" panose="020B0502040204020203" pitchFamily="34" charset="0"/>
                <a:cs typeface="Segoe UI Semibold" panose="020B0502040204020203" pitchFamily="34" charset="0"/>
              </a:rPr>
              <a:t>Branches</a:t>
            </a:r>
            <a:r>
              <a:rPr lang="en-US" sz="2000" b="1">
                <a:latin typeface="Segoe UI Semibold" panose="020B0502040204020203" pitchFamily="34" charset="0"/>
                <a:cs typeface="Segoe UI Semibold" panose="020B0502040204020203" pitchFamily="34" charset="0"/>
              </a:rPr>
              <a:t> run in parallel within a step</a:t>
            </a:r>
          </a:p>
          <a:p>
            <a:pPr>
              <a:lnSpc>
                <a:spcPct val="100000"/>
              </a:lnSpc>
            </a:pPr>
            <a:r>
              <a:rPr lang="en-US" sz="2000" b="1">
                <a:solidFill>
                  <a:srgbClr val="0078D4"/>
                </a:solidFill>
                <a:latin typeface="Segoe UI Semibold" panose="020B0502040204020203" pitchFamily="34" charset="0"/>
                <a:cs typeface="Segoe UI Semibold" panose="020B0502040204020203" pitchFamily="34" charset="0"/>
              </a:rPr>
              <a:t>Actions</a:t>
            </a:r>
            <a:r>
              <a:rPr lang="en-US" sz="2000" b="1">
                <a:latin typeface="Segoe UI Semibold" panose="020B0502040204020203" pitchFamily="34" charset="0"/>
                <a:cs typeface="Segoe UI Semibold" panose="020B0502040204020203" pitchFamily="34" charset="0"/>
              </a:rPr>
              <a:t> execute a fault or add</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a time delay</a:t>
            </a:r>
          </a:p>
          <a:p>
            <a:pPr>
              <a:lnSpc>
                <a:spcPct val="100000"/>
              </a:lnSpc>
            </a:pPr>
            <a:r>
              <a:rPr lang="en-US" sz="2000" b="1">
                <a:solidFill>
                  <a:srgbClr val="0078D4"/>
                </a:solidFill>
                <a:latin typeface="Segoe UI Semibold" panose="020B0502040204020203" pitchFamily="34" charset="0"/>
                <a:cs typeface="Segoe UI Semibold" panose="020B0502040204020203" pitchFamily="34" charset="0"/>
              </a:rPr>
              <a:t>Selectors</a:t>
            </a:r>
            <a:r>
              <a:rPr lang="en-US" sz="2000" b="1">
                <a:solidFill>
                  <a:srgbClr val="950D07"/>
                </a:solidFill>
                <a:latin typeface="Segoe UI Semibold" panose="020B0502040204020203" pitchFamily="34" charset="0"/>
                <a:cs typeface="Segoe UI Semibold" panose="020B0502040204020203" pitchFamily="34" charset="0"/>
              </a:rPr>
              <a:t> </a:t>
            </a:r>
            <a:r>
              <a:rPr lang="en-US" sz="2000" b="1">
                <a:latin typeface="Segoe UI Semibold" panose="020B0502040204020203" pitchFamily="34" charset="0"/>
                <a:cs typeface="Segoe UI Semibold" panose="020B0502040204020203" pitchFamily="34" charset="0"/>
              </a:rPr>
              <a:t>group a set of target resources for fault injection</a:t>
            </a:r>
          </a:p>
          <a:p>
            <a:pPr marL="0" marR="0" lvl="0" indent="0" algn="l" defTabSz="914132" rtl="0" eaLnBrk="1" fontAlgn="auto" latinLnBrk="0" hangingPunct="1">
              <a:lnSpc>
                <a:spcPct val="100000"/>
              </a:lnSpc>
              <a:spcBef>
                <a:spcPts val="1200"/>
              </a:spcBef>
              <a:spcAft>
                <a:spcPts val="600"/>
              </a:spcAft>
              <a:buClr>
                <a:srgbClr val="E9E9E9"/>
              </a:buClr>
              <a:buSzPct val="120000"/>
              <a:buFontTx/>
              <a:buNone/>
              <a:tabLst/>
              <a:defRPr/>
            </a:pPr>
            <a:r>
              <a:rPr kumimoji="0" lang="en-US" sz="2000" b="1" u="none" strike="noStrike" kern="1200" cap="none" spc="0" normalizeH="0" baseline="0" noProof="0">
                <a:ln>
                  <a:noFill/>
                </a:ln>
                <a:solidFill>
                  <a:srgbClr val="0078D4"/>
                </a:solidFill>
                <a:effectLst/>
                <a:uLnTx/>
                <a:uFillTx/>
                <a:latin typeface="Segoe UI Semibold" panose="020B0502040204020203" pitchFamily="34" charset="0"/>
                <a:cs typeface="Segoe UI Semibold" panose="020B0502040204020203" pitchFamily="34" charset="0"/>
              </a:rPr>
              <a:t>Targets</a:t>
            </a:r>
            <a:r>
              <a:rPr kumimoji="0" lang="en-US" sz="2000" b="1" u="none" strike="noStrike" kern="1200" cap="none" spc="0" normalizeH="0" baseline="0" noProof="0">
                <a:ln>
                  <a:noFill/>
                </a:ln>
                <a:solidFill>
                  <a:srgbClr val="950D07"/>
                </a:solidFill>
                <a:effectLst/>
                <a:uLnTx/>
                <a:uFillTx/>
                <a:latin typeface="Segoe UI Semibold" panose="020B0502040204020203" pitchFamily="34" charset="0"/>
                <a:cs typeface="Segoe UI Semibold" panose="020B0502040204020203" pitchFamily="34" charset="0"/>
              </a:rPr>
              <a:t> </a:t>
            </a:r>
            <a: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describe Azure resources onboarded to Chaos Studio</a:t>
            </a:r>
          </a:p>
        </p:txBody>
      </p:sp>
      <p:sp>
        <p:nvSpPr>
          <p:cNvPr id="22" name="Rectangle 21">
            <a:extLst>
              <a:ext uri="{FF2B5EF4-FFF2-40B4-BE49-F238E27FC236}">
                <a16:creationId xmlns:a16="http://schemas.microsoft.com/office/drawing/2014/main" id="{738C0AE5-7FBC-AD47-8F03-576D13E8B745}"/>
              </a:ext>
            </a:extLst>
          </p:cNvPr>
          <p:cNvSpPr/>
          <p:nvPr/>
        </p:nvSpPr>
        <p:spPr>
          <a:xfrm flipH="1">
            <a:off x="6266259" y="868013"/>
            <a:ext cx="90996" cy="5246512"/>
          </a:xfrm>
          <a:prstGeom prst="rect">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351423"/>
      </p:ext>
    </p:extLst>
  </p:cSld>
  <p:clrMapOvr>
    <a:masterClrMapping/>
  </p:clrMapOvr>
</p:sld>
</file>

<file path=ppt/theme/theme1.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1FDB9083EBF438A5EB49AA1C0C6E6" ma:contentTypeVersion="19" ma:contentTypeDescription="Create a new document." ma:contentTypeScope="" ma:versionID="495122b1661d4da4b7ab8edfe7d586c2">
  <xsd:schema xmlns:xsd="http://www.w3.org/2001/XMLSchema" xmlns:xs="http://www.w3.org/2001/XMLSchema" xmlns:p="http://schemas.microsoft.com/office/2006/metadata/properties" xmlns:ns1="http://schemas.microsoft.com/sharepoint/v3" xmlns:ns2="998a2eaf-7ff9-4c4d-ba52-52bd47340a4c" xmlns:ns3="d32996b9-7c65-428c-bf31-c9c9334346a4" xmlns:ns4="230e9df3-be65-4c73-a93b-d1236ebd677e" targetNamespace="http://schemas.microsoft.com/office/2006/metadata/properties" ma:root="true" ma:fieldsID="3d2dfe5b7b4554095236f274db0dad82" ns1:_="" ns2:_="" ns3:_="" ns4:_="">
    <xsd:import namespace="http://schemas.microsoft.com/sharepoint/v3"/>
    <xsd:import namespace="998a2eaf-7ff9-4c4d-ba52-52bd47340a4c"/>
    <xsd:import namespace="d32996b9-7c65-428c-bf31-c9c9334346a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8a2eaf-7ff9-4c4d-ba52-52bd47340a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Flow_SignoffStatus" ma:index="21" nillable="true" ma:displayName="Sign-off status" ma:internalName="Sign_x002d_off_x0020_status">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32996b9-7c65-428c-bf31-c9c9334346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f2ec06a-a614-4959-b53e-610d3585201d}" ma:internalName="TaxCatchAll" ma:showField="CatchAllData" ma:web="d32996b9-7c65-428c-bf31-c9c9334346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32996b9-7c65-428c-bf31-c9c9334346a4">
      <UserInfo>
        <DisplayName>David Steele</DisplayName>
        <AccountId>354</AccountId>
        <AccountType/>
      </UserInfo>
      <UserInfo>
        <DisplayName>Darren Rich</DisplayName>
        <AccountId>1678</AccountId>
        <AccountType/>
      </UserInfo>
      <UserInfo>
        <DisplayName>Alex Kreilein</DisplayName>
        <AccountId>2130</AccountId>
        <AccountType/>
      </UserInfo>
    </SharedWithUsers>
    <_ip_UnifiedCompliancePolicyUIAction xmlns="http://schemas.microsoft.com/sharepoint/v3" xsi:nil="true"/>
    <_Flow_SignoffStatus xmlns="998a2eaf-7ff9-4c4d-ba52-52bd47340a4c" xsi:nil="true"/>
    <_ip_UnifiedCompliancePolicyProperties xmlns="http://schemas.microsoft.com/sharepoint/v3" xsi:nil="true"/>
    <TaxCatchAll xmlns="230e9df3-be65-4c73-a93b-d1236ebd677e"/>
    <lcf76f155ced4ddcb4097134ff3c332f xmlns="998a2eaf-7ff9-4c4d-ba52-52bd47340a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813B188-4E88-408D-97CC-D4D5CD2049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98a2eaf-7ff9-4c4d-ba52-52bd47340a4c"/>
    <ds:schemaRef ds:uri="d32996b9-7c65-428c-bf31-c9c9334346a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6DDAC9-1EFF-483C-B58C-B9558DD48D74}">
  <ds:schemaRefs>
    <ds:schemaRef ds:uri="http://schemas.microsoft.com/sharepoint/v3/contenttype/forms"/>
  </ds:schemaRefs>
</ds:datastoreItem>
</file>

<file path=customXml/itemProps3.xml><?xml version="1.0" encoding="utf-8"?>
<ds:datastoreItem xmlns:ds="http://schemas.openxmlformats.org/officeDocument/2006/customXml" ds:itemID="{B9F25361-980B-433C-BCF9-74E576803E42}">
  <ds:schemaRefs>
    <ds:schemaRef ds:uri="http://schemas.microsoft.com/office/infopath/2007/PartnerControls"/>
    <ds:schemaRef ds:uri="http://purl.org/dc/dcmitype/"/>
    <ds:schemaRef ds:uri="http://schemas.microsoft.com/sharepoint/v3"/>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elements/1.1/"/>
    <ds:schemaRef ds:uri="http://purl.org/dc/terms/"/>
    <ds:schemaRef ds:uri="230e9df3-be65-4c73-a93b-d1236ebd677e"/>
    <ds:schemaRef ds:uri="d32996b9-7c65-428c-bf31-c9c9334346a4"/>
    <ds:schemaRef ds:uri="998a2eaf-7ff9-4c4d-ba52-52bd47340a4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connections</Template>
  <TotalTime>18</TotalTime>
  <Words>2228</Words>
  <Application>Microsoft Macintosh PowerPoint</Application>
  <PresentationFormat>Widescreen</PresentationFormat>
  <Paragraphs>189</Paragraphs>
  <Slides>15</Slides>
  <Notes>14</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15</vt:i4>
      </vt:variant>
    </vt:vector>
  </HeadingPairs>
  <TitlesOfParts>
    <vt:vector size="30" baseType="lpstr">
      <vt:lpstr>Arial</vt:lpstr>
      <vt:lpstr>Calibri</vt:lpstr>
      <vt:lpstr>Consolas</vt:lpstr>
      <vt:lpstr>Segoe Pro</vt:lpstr>
      <vt:lpstr>Segoe Pro Semibold</vt:lpstr>
      <vt:lpstr>Segoe Semibold</vt:lpstr>
      <vt:lpstr>Segoe UI</vt:lpstr>
      <vt:lpstr>Segoe UI Light</vt:lpstr>
      <vt:lpstr>Segoe UI Semibold</vt:lpstr>
      <vt:lpstr>Times New Roman</vt:lpstr>
      <vt:lpstr>Wingdings</vt:lpstr>
      <vt:lpstr>Azure Dev Titles and Headers - 2018H2</vt:lpstr>
      <vt:lpstr>Dynamics 365</vt:lpstr>
      <vt:lpstr>Azure Dev Light - 2018H2</vt:lpstr>
      <vt:lpstr>Azure Dev Dark - 2018H2</vt:lpstr>
      <vt:lpstr>Azure Chaos Studio</vt:lpstr>
      <vt:lpstr>What is Chaos Engineering?</vt:lpstr>
      <vt:lpstr>Resilience &amp; Quality</vt:lpstr>
      <vt:lpstr>Resilience in the cloud</vt:lpstr>
      <vt:lpstr>Chaos Engineering Scenarios</vt:lpstr>
      <vt:lpstr>PowerPoint Presentation</vt:lpstr>
      <vt:lpstr>Azure Chaos Studio</vt:lpstr>
      <vt:lpstr>Azure Chaos Studio</vt:lpstr>
      <vt:lpstr>Chaos Experiments</vt:lpstr>
      <vt:lpstr>Chaos Experiments</vt:lpstr>
      <vt:lpstr>Roadmap</vt:lpstr>
      <vt:lpstr>Fault Library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Kemnetz</dc:creator>
  <cp:lastModifiedBy>Jerry Rhoads</cp:lastModifiedBy>
  <cp:revision>5</cp:revision>
  <dcterms:created xsi:type="dcterms:W3CDTF">2021-01-21T00:04:18Z</dcterms:created>
  <dcterms:modified xsi:type="dcterms:W3CDTF">2022-08-10T15:21:04Z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0x0101009BF1FDB9083EBF438A5EB49AA1C0C6E6</vt:lpwstr>
  </property>
</Properties>
</file>